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7" r:id="rId2"/>
    <p:sldId id="448" r:id="rId3"/>
    <p:sldId id="471" r:id="rId4"/>
    <p:sldId id="486" r:id="rId5"/>
    <p:sldId id="487" r:id="rId6"/>
    <p:sldId id="488" r:id="rId7"/>
    <p:sldId id="489" r:id="rId8"/>
    <p:sldId id="490" r:id="rId9"/>
    <p:sldId id="491" r:id="rId10"/>
    <p:sldId id="492" r:id="rId11"/>
    <p:sldId id="493" r:id="rId12"/>
    <p:sldId id="485" r:id="rId13"/>
    <p:sldId id="496" r:id="rId14"/>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16EFF"/>
    <a:srgbClr val="646D78"/>
    <a:srgbClr val="494C4F"/>
    <a:srgbClr val="000000"/>
    <a:srgbClr val="48CF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65"/>
    <p:restoredTop sz="93664"/>
  </p:normalViewPr>
  <p:slideViewPr>
    <p:cSldViewPr snapToGrid="0" snapToObjects="1">
      <p:cViewPr varScale="1">
        <p:scale>
          <a:sx n="150" d="100"/>
          <a:sy n="150" d="100"/>
        </p:scale>
        <p:origin x="176" y="28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F0886C-921D-F84B-9CFC-65BA030355A4}" type="datetimeFigureOut">
              <a:rPr kumimoji="1" lang="zh-CN" altLang="en-US" smtClean="0"/>
              <a:t>2021/5/24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5ED9B0-4501-874E-8BCA-D6C51D50C6D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0B7180-7E15-4A0D-95D9-9A4C1292B94D}"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5</a:t>
            </a:fld>
            <a:endParaRPr kumimoji="1" lang="zh-CN" altLang="en-US"/>
          </a:p>
        </p:txBody>
      </p:sp>
    </p:spTree>
    <p:extLst>
      <p:ext uri="{BB962C8B-B14F-4D97-AF65-F5344CB8AC3E}">
        <p14:creationId xmlns:p14="http://schemas.microsoft.com/office/powerpoint/2010/main" val="3012616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a:solidFill>
                  <a:schemeClr val="tx1"/>
                </a:solidFill>
                <a:effectLst/>
                <a:latin typeface="+mn-lt"/>
                <a:ea typeface="+mn-ea"/>
                <a:cs typeface="+mn-cs"/>
              </a:rPr>
              <a:t>有没有方法在语言模型中更好地平衡以上这两点呢？我们将在本章探究这样的方法。</a:t>
            </a:r>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6</a:t>
            </a:fld>
            <a:endParaRPr kumimoji="1" lang="zh-CN" altLang="en-US"/>
          </a:p>
        </p:txBody>
      </p:sp>
    </p:spTree>
    <p:extLst>
      <p:ext uri="{BB962C8B-B14F-4D97-AF65-F5344CB8AC3E}">
        <p14:creationId xmlns:p14="http://schemas.microsoft.com/office/powerpoint/2010/main" val="1878730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a:solidFill>
                  <a:schemeClr val="tx1"/>
                </a:solidFill>
                <a:effectLst/>
                <a:latin typeface="+mn-lt"/>
                <a:ea typeface="+mn-ea"/>
                <a:cs typeface="+mn-cs"/>
              </a:rPr>
              <a:t>有没有方法在语言模型中更好地平衡以上这两点呢？我们将在本章探究这样的方法。</a:t>
            </a:r>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7</a:t>
            </a:fld>
            <a:endParaRPr kumimoji="1" lang="zh-CN" altLang="en-US"/>
          </a:p>
        </p:txBody>
      </p:sp>
    </p:spTree>
    <p:extLst>
      <p:ext uri="{BB962C8B-B14F-4D97-AF65-F5344CB8AC3E}">
        <p14:creationId xmlns:p14="http://schemas.microsoft.com/office/powerpoint/2010/main" val="95363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a:solidFill>
                  <a:schemeClr val="tx1"/>
                </a:solidFill>
                <a:effectLst/>
                <a:latin typeface="+mn-lt"/>
                <a:ea typeface="+mn-ea"/>
                <a:cs typeface="+mn-cs"/>
              </a:rPr>
              <a:t>有没有方法在语言模型中更好地平衡以上这两点呢？我们将在本章探究这样的方法。</a:t>
            </a:r>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8</a:t>
            </a:fld>
            <a:endParaRPr kumimoji="1" lang="zh-CN" altLang="en-US"/>
          </a:p>
        </p:txBody>
      </p:sp>
    </p:spTree>
    <p:extLst>
      <p:ext uri="{BB962C8B-B14F-4D97-AF65-F5344CB8AC3E}">
        <p14:creationId xmlns:p14="http://schemas.microsoft.com/office/powerpoint/2010/main" val="3791645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a:solidFill>
                  <a:schemeClr val="tx1"/>
                </a:solidFill>
                <a:effectLst/>
                <a:latin typeface="+mn-lt"/>
                <a:ea typeface="+mn-ea"/>
                <a:cs typeface="+mn-cs"/>
              </a:rPr>
              <a:t>有没有方法在语言模型中更好地平衡以上这两点呢？我们将在本章探究这样的方法。</a:t>
            </a:r>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9</a:t>
            </a:fld>
            <a:endParaRPr kumimoji="1" lang="zh-CN" altLang="en-US"/>
          </a:p>
        </p:txBody>
      </p:sp>
    </p:spTree>
    <p:extLst>
      <p:ext uri="{BB962C8B-B14F-4D97-AF65-F5344CB8AC3E}">
        <p14:creationId xmlns:p14="http://schemas.microsoft.com/office/powerpoint/2010/main" val="3961669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a:solidFill>
                  <a:schemeClr val="tx1"/>
                </a:solidFill>
                <a:effectLst/>
                <a:latin typeface="+mn-lt"/>
                <a:ea typeface="+mn-ea"/>
                <a:cs typeface="+mn-cs"/>
              </a:rPr>
              <a:t>有没有方法在语言模型中更好地平衡以上这两点呢？我们将在本章探究这样的方法。</a:t>
            </a:r>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10</a:t>
            </a:fld>
            <a:endParaRPr kumimoji="1" lang="zh-CN" altLang="en-US"/>
          </a:p>
        </p:txBody>
      </p:sp>
    </p:spTree>
    <p:extLst>
      <p:ext uri="{BB962C8B-B14F-4D97-AF65-F5344CB8AC3E}">
        <p14:creationId xmlns:p14="http://schemas.microsoft.com/office/powerpoint/2010/main" val="2688610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a:solidFill>
                  <a:schemeClr val="tx1"/>
                </a:solidFill>
                <a:effectLst/>
                <a:latin typeface="+mn-lt"/>
                <a:ea typeface="+mn-ea"/>
                <a:cs typeface="+mn-cs"/>
              </a:rPr>
              <a:t>有没有方法在语言模型中更好地平衡以上这两点呢？我们将在本章探究这样的方法。</a:t>
            </a:r>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11</a:t>
            </a:fld>
            <a:endParaRPr kumimoji="1" lang="zh-CN" altLang="en-US"/>
          </a:p>
        </p:txBody>
      </p:sp>
    </p:spTree>
    <p:extLst>
      <p:ext uri="{BB962C8B-B14F-4D97-AF65-F5344CB8AC3E}">
        <p14:creationId xmlns:p14="http://schemas.microsoft.com/office/powerpoint/2010/main" val="84806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12</a:t>
            </a:fld>
            <a:endParaRPr kumimoji="1" lang="zh-CN" altLang="en-US"/>
          </a:p>
        </p:txBody>
      </p:sp>
    </p:spTree>
    <p:extLst>
      <p:ext uri="{BB962C8B-B14F-4D97-AF65-F5344CB8AC3E}">
        <p14:creationId xmlns:p14="http://schemas.microsoft.com/office/powerpoint/2010/main" val="3599694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5/24/21</a:t>
            </a:fld>
            <a:endParaRPr lang="en-US" dirty="0"/>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2021/5/24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2021/5/24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非标题">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blinds dir="vert"/>
      </p:transition>
    </mc:Choice>
    <mc:Fallback xmlns="">
      <p:transition spd="slow" advClick="0"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2021/5/24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2021/5/24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2021/5/24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8F63ED52-5299-DE4F-A176-C9F074CCC517}" type="datetimeFigureOut">
              <a:rPr kumimoji="1" lang="zh-CN" altLang="en-US" smtClean="0"/>
              <a:t>2021/5/24</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F63ED52-5299-DE4F-A176-C9F074CCC517}" type="datetimeFigureOut">
              <a:rPr kumimoji="1" lang="zh-CN" altLang="en-US" smtClean="0"/>
              <a:t>2021/5/24</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63ED52-5299-DE4F-A176-C9F074CCC517}" type="datetimeFigureOut">
              <a:rPr kumimoji="1" lang="zh-CN" altLang="en-US" smtClean="0"/>
              <a:t>2021/5/24</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2021/5/24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2021/5/24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5/24/21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4" name="组合 33"/>
          <p:cNvGrpSpPr/>
          <p:nvPr/>
        </p:nvGrpSpPr>
        <p:grpSpPr>
          <a:xfrm>
            <a:off x="0" y="0"/>
            <a:ext cx="9144001" cy="4492532"/>
            <a:chOff x="0" y="0"/>
            <a:chExt cx="12192001" cy="5990042"/>
          </a:xfrm>
        </p:grpSpPr>
        <p:sp>
          <p:nvSpPr>
            <p:cNvPr id="12" name="矩形 11"/>
            <p:cNvSpPr/>
            <p:nvPr/>
          </p:nvSpPr>
          <p:spPr>
            <a:xfrm>
              <a:off x="7917" y="0"/>
              <a:ext cx="12184084" cy="4821381"/>
            </a:xfrm>
            <a:custGeom>
              <a:avLst/>
              <a:gdLst>
                <a:gd name="connsiteX0" fmla="*/ 0 w 2790701"/>
                <a:gd name="connsiteY0" fmla="*/ 0 h 3146961"/>
                <a:gd name="connsiteX1" fmla="*/ 2790701 w 2790701"/>
                <a:gd name="connsiteY1" fmla="*/ 0 h 3146961"/>
                <a:gd name="connsiteX2" fmla="*/ 2790701 w 2790701"/>
                <a:gd name="connsiteY2" fmla="*/ 3146961 h 3146961"/>
                <a:gd name="connsiteX3" fmla="*/ 0 w 2790701"/>
                <a:gd name="connsiteY3" fmla="*/ 3146961 h 3146961"/>
                <a:gd name="connsiteX4" fmla="*/ 0 w 2790701"/>
                <a:gd name="connsiteY4" fmla="*/ 0 h 3146961"/>
                <a:gd name="connsiteX0-1" fmla="*/ 5153891 w 7944592"/>
                <a:gd name="connsiteY0-2" fmla="*/ 0 h 5153891"/>
                <a:gd name="connsiteX1-3" fmla="*/ 7944592 w 7944592"/>
                <a:gd name="connsiteY1-4" fmla="*/ 0 h 5153891"/>
                <a:gd name="connsiteX2-5" fmla="*/ 7944592 w 7944592"/>
                <a:gd name="connsiteY2-6" fmla="*/ 3146961 h 5153891"/>
                <a:gd name="connsiteX3-7" fmla="*/ 0 w 7944592"/>
                <a:gd name="connsiteY3-8" fmla="*/ 5153891 h 5153891"/>
                <a:gd name="connsiteX4-9" fmla="*/ 5153891 w 7944592"/>
                <a:gd name="connsiteY4-10" fmla="*/ 0 h 5153891"/>
                <a:gd name="connsiteX0-11" fmla="*/ 9405258 w 12195959"/>
                <a:gd name="connsiteY0-12" fmla="*/ 0 h 4857008"/>
                <a:gd name="connsiteX1-13" fmla="*/ 12195959 w 12195959"/>
                <a:gd name="connsiteY1-14" fmla="*/ 0 h 4857008"/>
                <a:gd name="connsiteX2-15" fmla="*/ 12195959 w 12195959"/>
                <a:gd name="connsiteY2-16" fmla="*/ 3146961 h 4857008"/>
                <a:gd name="connsiteX3-17" fmla="*/ 0 w 12195959"/>
                <a:gd name="connsiteY3-18" fmla="*/ 4857008 h 4857008"/>
                <a:gd name="connsiteX4-19" fmla="*/ 9405258 w 12195959"/>
                <a:gd name="connsiteY4-20" fmla="*/ 0 h 4857008"/>
                <a:gd name="connsiteX0-21" fmla="*/ 9405258 w 12231585"/>
                <a:gd name="connsiteY0-22" fmla="*/ 0 h 4857008"/>
                <a:gd name="connsiteX1-23" fmla="*/ 12195959 w 12231585"/>
                <a:gd name="connsiteY1-24" fmla="*/ 0 h 4857008"/>
                <a:gd name="connsiteX2-25" fmla="*/ 12231585 w 12231585"/>
                <a:gd name="connsiteY2-26" fmla="*/ 4275117 h 4857008"/>
                <a:gd name="connsiteX3-27" fmla="*/ 0 w 12231585"/>
                <a:gd name="connsiteY3-28" fmla="*/ 4857008 h 4857008"/>
                <a:gd name="connsiteX4-29" fmla="*/ 9405258 w 12231585"/>
                <a:gd name="connsiteY4-30" fmla="*/ 0 h 4857008"/>
                <a:gd name="connsiteX0-31" fmla="*/ 9405258 w 12231585"/>
                <a:gd name="connsiteY0-32" fmla="*/ 0 h 4857008"/>
                <a:gd name="connsiteX1-33" fmla="*/ 12195959 w 12231585"/>
                <a:gd name="connsiteY1-34" fmla="*/ 0 h 4857008"/>
                <a:gd name="connsiteX2-35" fmla="*/ 12231585 w 12231585"/>
                <a:gd name="connsiteY2-36" fmla="*/ 4239491 h 4857008"/>
                <a:gd name="connsiteX3-37" fmla="*/ 0 w 12231585"/>
                <a:gd name="connsiteY3-38" fmla="*/ 4857008 h 4857008"/>
                <a:gd name="connsiteX4-39" fmla="*/ 9405258 w 12231585"/>
                <a:gd name="connsiteY4-40" fmla="*/ 0 h 4857008"/>
                <a:gd name="connsiteX0-41" fmla="*/ 9357757 w 12184084"/>
                <a:gd name="connsiteY0-42" fmla="*/ 0 h 4833257"/>
                <a:gd name="connsiteX1-43" fmla="*/ 12148458 w 12184084"/>
                <a:gd name="connsiteY1-44" fmla="*/ 0 h 4833257"/>
                <a:gd name="connsiteX2-45" fmla="*/ 12184084 w 12184084"/>
                <a:gd name="connsiteY2-46" fmla="*/ 4239491 h 4833257"/>
                <a:gd name="connsiteX3-47" fmla="*/ 0 w 12184084"/>
                <a:gd name="connsiteY3-48" fmla="*/ 4833257 h 4833257"/>
                <a:gd name="connsiteX4-49" fmla="*/ 9357757 w 12184084"/>
                <a:gd name="connsiteY4-50" fmla="*/ 0 h 4833257"/>
                <a:gd name="connsiteX0-51" fmla="*/ 9357757 w 12184084"/>
                <a:gd name="connsiteY0-52" fmla="*/ 0 h 4833257"/>
                <a:gd name="connsiteX1-53" fmla="*/ 12148458 w 12184084"/>
                <a:gd name="connsiteY1-54" fmla="*/ 0 h 4833257"/>
                <a:gd name="connsiteX2-55" fmla="*/ 12184084 w 12184084"/>
                <a:gd name="connsiteY2-56" fmla="*/ 4263241 h 4833257"/>
                <a:gd name="connsiteX3-57" fmla="*/ 0 w 12184084"/>
                <a:gd name="connsiteY3-58" fmla="*/ 4833257 h 4833257"/>
                <a:gd name="connsiteX4-59" fmla="*/ 9357757 w 12184084"/>
                <a:gd name="connsiteY4-60" fmla="*/ 0 h 4833257"/>
                <a:gd name="connsiteX0-61" fmla="*/ 9357757 w 12184084"/>
                <a:gd name="connsiteY0-62" fmla="*/ 0 h 4833257"/>
                <a:gd name="connsiteX1-63" fmla="*/ 12184084 w 12184084"/>
                <a:gd name="connsiteY1-64" fmla="*/ 0 h 4833257"/>
                <a:gd name="connsiteX2-65" fmla="*/ 12184084 w 12184084"/>
                <a:gd name="connsiteY2-66" fmla="*/ 4263241 h 4833257"/>
                <a:gd name="connsiteX3-67" fmla="*/ 0 w 12184084"/>
                <a:gd name="connsiteY3-68" fmla="*/ 4833257 h 4833257"/>
                <a:gd name="connsiteX4-69" fmla="*/ 9357757 w 12184084"/>
                <a:gd name="connsiteY4-70" fmla="*/ 0 h 4833257"/>
                <a:gd name="connsiteX0-71" fmla="*/ 9357757 w 12184084"/>
                <a:gd name="connsiteY0-72" fmla="*/ 0 h 4833257"/>
                <a:gd name="connsiteX1-73" fmla="*/ 12184084 w 12184084"/>
                <a:gd name="connsiteY1-74" fmla="*/ 0 h 4833257"/>
                <a:gd name="connsiteX2-75" fmla="*/ 12184084 w 12184084"/>
                <a:gd name="connsiteY2-76" fmla="*/ 4241758 h 4833257"/>
                <a:gd name="connsiteX3-77" fmla="*/ 0 w 12184084"/>
                <a:gd name="connsiteY3-78" fmla="*/ 4833257 h 4833257"/>
                <a:gd name="connsiteX4-79" fmla="*/ 9357757 w 12184084"/>
                <a:gd name="connsiteY4-80" fmla="*/ 0 h 4833257"/>
                <a:gd name="connsiteX0-81" fmla="*/ 9357757 w 12184084"/>
                <a:gd name="connsiteY0-82" fmla="*/ 0 h 4833257"/>
                <a:gd name="connsiteX1-83" fmla="*/ 12184084 w 12184084"/>
                <a:gd name="connsiteY1-84" fmla="*/ 0 h 4833257"/>
                <a:gd name="connsiteX2-85" fmla="*/ 12184084 w 12184084"/>
                <a:gd name="connsiteY2-86" fmla="*/ 4256082 h 4833257"/>
                <a:gd name="connsiteX3-87" fmla="*/ 0 w 12184084"/>
                <a:gd name="connsiteY3-88" fmla="*/ 4833257 h 4833257"/>
                <a:gd name="connsiteX4-89" fmla="*/ 9357757 w 12184084"/>
                <a:gd name="connsiteY4-90" fmla="*/ 0 h 48332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84084" h="4833257">
                  <a:moveTo>
                    <a:pt x="9357757" y="0"/>
                  </a:moveTo>
                  <a:lnTo>
                    <a:pt x="12184084" y="0"/>
                  </a:lnTo>
                  <a:lnTo>
                    <a:pt x="12184084" y="4256082"/>
                  </a:lnTo>
                  <a:lnTo>
                    <a:pt x="0" y="4833257"/>
                  </a:lnTo>
                  <a:lnTo>
                    <a:pt x="9357757" y="0"/>
                  </a:lnTo>
                  <a:close/>
                </a:path>
              </a:pathLst>
            </a:cu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p>
          </p:txBody>
        </p:sp>
        <p:pic>
          <p:nvPicPr>
            <p:cNvPr id="24"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 r="214" b="28012"/>
            <a:stretch>
              <a:fillRect/>
            </a:stretch>
          </p:blipFill>
          <p:spPr>
            <a:xfrm>
              <a:off x="0" y="0"/>
              <a:ext cx="11079678" cy="4916384"/>
            </a:xfrm>
            <a:prstGeom prst="rect">
              <a:avLst/>
            </a:prstGeom>
          </p:spPr>
        </p:pic>
        <p:pic>
          <p:nvPicPr>
            <p:cNvPr id="25" name="Picture 304"/>
            <p:cNvPicPr>
              <a:picLocks noChangeAspect="1"/>
            </p:cNvPicPr>
            <p:nvPr/>
          </p:nvPicPr>
          <p:blipFill rotWithShape="1">
            <a:blip r:embed="rId4" cstate="print">
              <a:extLst>
                <a:ext uri="{28A0092B-C50C-407E-A947-70E740481C1C}">
                  <a14:useLocalDpi xmlns:a14="http://schemas.microsoft.com/office/drawing/2010/main" val="0"/>
                </a:ext>
              </a:extLst>
            </a:blip>
            <a:srcRect l="5357" r="52857" b="10989"/>
            <a:stretch>
              <a:fillRect/>
            </a:stretch>
          </p:blipFill>
          <p:spPr>
            <a:xfrm>
              <a:off x="240095" y="195213"/>
              <a:ext cx="4837024" cy="5794829"/>
            </a:xfrm>
            <a:prstGeom prst="rect">
              <a:avLst/>
            </a:prstGeom>
          </p:spPr>
        </p:pic>
        <p:grpSp>
          <p:nvGrpSpPr>
            <p:cNvPr id="43" name="Group 378"/>
            <p:cNvGrpSpPr/>
            <p:nvPr/>
          </p:nvGrpSpPr>
          <p:grpSpPr>
            <a:xfrm>
              <a:off x="10133112" y="4013334"/>
              <a:ext cx="808040" cy="808047"/>
              <a:chOff x="6958036" y="2967073"/>
              <a:chExt cx="808040" cy="808047"/>
            </a:xfrm>
          </p:grpSpPr>
          <p:sp>
            <p:nvSpPr>
              <p:cNvPr id="44" name="Freeform 209"/>
              <p:cNvSpPr/>
              <p:nvPr userDrawn="1"/>
            </p:nvSpPr>
            <p:spPr bwMode="auto">
              <a:xfrm>
                <a:off x="6958036" y="2967073"/>
                <a:ext cx="808040" cy="808047"/>
              </a:xfrm>
              <a:custGeom>
                <a:avLst/>
                <a:gdLst>
                  <a:gd name="T0" fmla="*/ 1017 w 1017"/>
                  <a:gd name="T1" fmla="*/ 535 h 1017"/>
                  <a:gd name="T2" fmla="*/ 1007 w 1017"/>
                  <a:gd name="T3" fmla="*/ 612 h 1017"/>
                  <a:gd name="T4" fmla="*/ 987 w 1017"/>
                  <a:gd name="T5" fmla="*/ 684 h 1017"/>
                  <a:gd name="T6" fmla="*/ 956 w 1017"/>
                  <a:gd name="T7" fmla="*/ 751 h 1017"/>
                  <a:gd name="T8" fmla="*/ 917 w 1017"/>
                  <a:gd name="T9" fmla="*/ 813 h 1017"/>
                  <a:gd name="T10" fmla="*/ 868 w 1017"/>
                  <a:gd name="T11" fmla="*/ 869 h 1017"/>
                  <a:gd name="T12" fmla="*/ 813 w 1017"/>
                  <a:gd name="T13" fmla="*/ 917 h 1017"/>
                  <a:gd name="T14" fmla="*/ 751 w 1017"/>
                  <a:gd name="T15" fmla="*/ 956 h 1017"/>
                  <a:gd name="T16" fmla="*/ 684 w 1017"/>
                  <a:gd name="T17" fmla="*/ 987 h 1017"/>
                  <a:gd name="T18" fmla="*/ 611 w 1017"/>
                  <a:gd name="T19" fmla="*/ 1007 h 1017"/>
                  <a:gd name="T20" fmla="*/ 535 w 1017"/>
                  <a:gd name="T21" fmla="*/ 1017 h 1017"/>
                  <a:gd name="T22" fmla="*/ 482 w 1017"/>
                  <a:gd name="T23" fmla="*/ 1017 h 1017"/>
                  <a:gd name="T24" fmla="*/ 406 w 1017"/>
                  <a:gd name="T25" fmla="*/ 1007 h 1017"/>
                  <a:gd name="T26" fmla="*/ 334 w 1017"/>
                  <a:gd name="T27" fmla="*/ 987 h 1017"/>
                  <a:gd name="T28" fmla="*/ 266 w 1017"/>
                  <a:gd name="T29" fmla="*/ 956 h 1017"/>
                  <a:gd name="T30" fmla="*/ 205 w 1017"/>
                  <a:gd name="T31" fmla="*/ 917 h 1017"/>
                  <a:gd name="T32" fmla="*/ 150 w 1017"/>
                  <a:gd name="T33" fmla="*/ 869 h 1017"/>
                  <a:gd name="T34" fmla="*/ 101 w 1017"/>
                  <a:gd name="T35" fmla="*/ 813 h 1017"/>
                  <a:gd name="T36" fmla="*/ 62 w 1017"/>
                  <a:gd name="T37" fmla="*/ 751 h 1017"/>
                  <a:gd name="T38" fmla="*/ 31 w 1017"/>
                  <a:gd name="T39" fmla="*/ 684 h 1017"/>
                  <a:gd name="T40" fmla="*/ 10 w 1017"/>
                  <a:gd name="T41" fmla="*/ 612 h 1017"/>
                  <a:gd name="T42" fmla="*/ 1 w 1017"/>
                  <a:gd name="T43" fmla="*/ 535 h 1017"/>
                  <a:gd name="T44" fmla="*/ 1 w 1017"/>
                  <a:gd name="T45" fmla="*/ 483 h 1017"/>
                  <a:gd name="T46" fmla="*/ 10 w 1017"/>
                  <a:gd name="T47" fmla="*/ 407 h 1017"/>
                  <a:gd name="T48" fmla="*/ 31 w 1017"/>
                  <a:gd name="T49" fmla="*/ 334 h 1017"/>
                  <a:gd name="T50" fmla="*/ 62 w 1017"/>
                  <a:gd name="T51" fmla="*/ 266 h 1017"/>
                  <a:gd name="T52" fmla="*/ 101 w 1017"/>
                  <a:gd name="T53" fmla="*/ 204 h 1017"/>
                  <a:gd name="T54" fmla="*/ 150 w 1017"/>
                  <a:gd name="T55" fmla="*/ 149 h 1017"/>
                  <a:gd name="T56" fmla="*/ 205 w 1017"/>
                  <a:gd name="T57" fmla="*/ 101 h 1017"/>
                  <a:gd name="T58" fmla="*/ 266 w 1017"/>
                  <a:gd name="T59" fmla="*/ 61 h 1017"/>
                  <a:gd name="T60" fmla="*/ 334 w 1017"/>
                  <a:gd name="T61" fmla="*/ 31 h 1017"/>
                  <a:gd name="T62" fmla="*/ 406 w 1017"/>
                  <a:gd name="T63" fmla="*/ 10 h 1017"/>
                  <a:gd name="T64" fmla="*/ 482 w 1017"/>
                  <a:gd name="T65" fmla="*/ 1 h 1017"/>
                  <a:gd name="T66" fmla="*/ 535 w 1017"/>
                  <a:gd name="T67" fmla="*/ 1 h 1017"/>
                  <a:gd name="T68" fmla="*/ 611 w 1017"/>
                  <a:gd name="T69" fmla="*/ 10 h 1017"/>
                  <a:gd name="T70" fmla="*/ 684 w 1017"/>
                  <a:gd name="T71" fmla="*/ 31 h 1017"/>
                  <a:gd name="T72" fmla="*/ 751 w 1017"/>
                  <a:gd name="T73" fmla="*/ 61 h 1017"/>
                  <a:gd name="T74" fmla="*/ 813 w 1017"/>
                  <a:gd name="T75" fmla="*/ 101 h 1017"/>
                  <a:gd name="T76" fmla="*/ 868 w 1017"/>
                  <a:gd name="T77" fmla="*/ 149 h 1017"/>
                  <a:gd name="T78" fmla="*/ 917 w 1017"/>
                  <a:gd name="T79" fmla="*/ 204 h 1017"/>
                  <a:gd name="T80" fmla="*/ 956 w 1017"/>
                  <a:gd name="T81" fmla="*/ 266 h 1017"/>
                  <a:gd name="T82" fmla="*/ 987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4" y="561"/>
                    </a:lnTo>
                    <a:lnTo>
                      <a:pt x="1011" y="586"/>
                    </a:lnTo>
                    <a:lnTo>
                      <a:pt x="1007" y="612"/>
                    </a:lnTo>
                    <a:lnTo>
                      <a:pt x="1002" y="636"/>
                    </a:lnTo>
                    <a:lnTo>
                      <a:pt x="995" y="660"/>
                    </a:lnTo>
                    <a:lnTo>
                      <a:pt x="987" y="684"/>
                    </a:lnTo>
                    <a:lnTo>
                      <a:pt x="978" y="707"/>
                    </a:lnTo>
                    <a:lnTo>
                      <a:pt x="967" y="729"/>
                    </a:lnTo>
                    <a:lnTo>
                      <a:pt x="956" y="751"/>
                    </a:lnTo>
                    <a:lnTo>
                      <a:pt x="944" y="773"/>
                    </a:lnTo>
                    <a:lnTo>
                      <a:pt x="930" y="794"/>
                    </a:lnTo>
                    <a:lnTo>
                      <a:pt x="917" y="813"/>
                    </a:lnTo>
                    <a:lnTo>
                      <a:pt x="902" y="833"/>
                    </a:lnTo>
                    <a:lnTo>
                      <a:pt x="885" y="851"/>
                    </a:lnTo>
                    <a:lnTo>
                      <a:pt x="868" y="869"/>
                    </a:lnTo>
                    <a:lnTo>
                      <a:pt x="851" y="886"/>
                    </a:lnTo>
                    <a:lnTo>
                      <a:pt x="832" y="901"/>
                    </a:lnTo>
                    <a:lnTo>
                      <a:pt x="813" y="917"/>
                    </a:lnTo>
                    <a:lnTo>
                      <a:pt x="793" y="931"/>
                    </a:lnTo>
                    <a:lnTo>
                      <a:pt x="773" y="944"/>
                    </a:lnTo>
                    <a:lnTo>
                      <a:pt x="751" y="956"/>
                    </a:lnTo>
                    <a:lnTo>
                      <a:pt x="729" y="968"/>
                    </a:lnTo>
                    <a:lnTo>
                      <a:pt x="707" y="978"/>
                    </a:lnTo>
                    <a:lnTo>
                      <a:pt x="684" y="987"/>
                    </a:lnTo>
                    <a:lnTo>
                      <a:pt x="660" y="994"/>
                    </a:lnTo>
                    <a:lnTo>
                      <a:pt x="636" y="1001"/>
                    </a:lnTo>
                    <a:lnTo>
                      <a:pt x="611" y="1007"/>
                    </a:lnTo>
                    <a:lnTo>
                      <a:pt x="586" y="1012"/>
                    </a:lnTo>
                    <a:lnTo>
                      <a:pt x="561" y="1015"/>
                    </a:lnTo>
                    <a:lnTo>
                      <a:pt x="535" y="1017"/>
                    </a:lnTo>
                    <a:lnTo>
                      <a:pt x="509" y="1017"/>
                    </a:lnTo>
                    <a:lnTo>
                      <a:pt x="509" y="1017"/>
                    </a:lnTo>
                    <a:lnTo>
                      <a:pt x="482" y="1017"/>
                    </a:lnTo>
                    <a:lnTo>
                      <a:pt x="457" y="1015"/>
                    </a:lnTo>
                    <a:lnTo>
                      <a:pt x="432" y="1012"/>
                    </a:lnTo>
                    <a:lnTo>
                      <a:pt x="406" y="1007"/>
                    </a:lnTo>
                    <a:lnTo>
                      <a:pt x="381" y="1001"/>
                    </a:lnTo>
                    <a:lnTo>
                      <a:pt x="358" y="994"/>
                    </a:lnTo>
                    <a:lnTo>
                      <a:pt x="334" y="987"/>
                    </a:lnTo>
                    <a:lnTo>
                      <a:pt x="311" y="978"/>
                    </a:lnTo>
                    <a:lnTo>
                      <a:pt x="288" y="968"/>
                    </a:lnTo>
                    <a:lnTo>
                      <a:pt x="266" y="956"/>
                    </a:lnTo>
                    <a:lnTo>
                      <a:pt x="245" y="944"/>
                    </a:lnTo>
                    <a:lnTo>
                      <a:pt x="224" y="931"/>
                    </a:lnTo>
                    <a:lnTo>
                      <a:pt x="205" y="917"/>
                    </a:lnTo>
                    <a:lnTo>
                      <a:pt x="185" y="901"/>
                    </a:lnTo>
                    <a:lnTo>
                      <a:pt x="167" y="886"/>
                    </a:lnTo>
                    <a:lnTo>
                      <a:pt x="150" y="869"/>
                    </a:lnTo>
                    <a:lnTo>
                      <a:pt x="132" y="851"/>
                    </a:lnTo>
                    <a:lnTo>
                      <a:pt x="116" y="833"/>
                    </a:lnTo>
                    <a:lnTo>
                      <a:pt x="101" y="813"/>
                    </a:lnTo>
                    <a:lnTo>
                      <a:pt x="87" y="794"/>
                    </a:lnTo>
                    <a:lnTo>
                      <a:pt x="74" y="773"/>
                    </a:lnTo>
                    <a:lnTo>
                      <a:pt x="62" y="751"/>
                    </a:lnTo>
                    <a:lnTo>
                      <a:pt x="50" y="729"/>
                    </a:lnTo>
                    <a:lnTo>
                      <a:pt x="40" y="707"/>
                    </a:lnTo>
                    <a:lnTo>
                      <a:pt x="31" y="684"/>
                    </a:lnTo>
                    <a:lnTo>
                      <a:pt x="23" y="660"/>
                    </a:lnTo>
                    <a:lnTo>
                      <a:pt x="16" y="636"/>
                    </a:lnTo>
                    <a:lnTo>
                      <a:pt x="10" y="612"/>
                    </a:lnTo>
                    <a:lnTo>
                      <a:pt x="6" y="586"/>
                    </a:lnTo>
                    <a:lnTo>
                      <a:pt x="3" y="561"/>
                    </a:lnTo>
                    <a:lnTo>
                      <a:pt x="1" y="535"/>
                    </a:lnTo>
                    <a:lnTo>
                      <a:pt x="0" y="509"/>
                    </a:lnTo>
                    <a:lnTo>
                      <a:pt x="0" y="509"/>
                    </a:lnTo>
                    <a:lnTo>
                      <a:pt x="1" y="483"/>
                    </a:lnTo>
                    <a:lnTo>
                      <a:pt x="3" y="457"/>
                    </a:lnTo>
                    <a:lnTo>
                      <a:pt x="6" y="431"/>
                    </a:lnTo>
                    <a:lnTo>
                      <a:pt x="10" y="407"/>
                    </a:lnTo>
                    <a:lnTo>
                      <a:pt x="16" y="381"/>
                    </a:lnTo>
                    <a:lnTo>
                      <a:pt x="23" y="357"/>
                    </a:lnTo>
                    <a:lnTo>
                      <a:pt x="31" y="334"/>
                    </a:lnTo>
                    <a:lnTo>
                      <a:pt x="40" y="311"/>
                    </a:lnTo>
                    <a:lnTo>
                      <a:pt x="50" y="288"/>
                    </a:lnTo>
                    <a:lnTo>
                      <a:pt x="62" y="266"/>
                    </a:lnTo>
                    <a:lnTo>
                      <a:pt x="74" y="245"/>
                    </a:lnTo>
                    <a:lnTo>
                      <a:pt x="87" y="225"/>
                    </a:lnTo>
                    <a:lnTo>
                      <a:pt x="101" y="204"/>
                    </a:lnTo>
                    <a:lnTo>
                      <a:pt x="116" y="185"/>
                    </a:lnTo>
                    <a:lnTo>
                      <a:pt x="132" y="167"/>
                    </a:lnTo>
                    <a:lnTo>
                      <a:pt x="150" y="149"/>
                    </a:lnTo>
                    <a:lnTo>
                      <a:pt x="167" y="132"/>
                    </a:lnTo>
                    <a:lnTo>
                      <a:pt x="185" y="116"/>
                    </a:lnTo>
                    <a:lnTo>
                      <a:pt x="205" y="101"/>
                    </a:lnTo>
                    <a:lnTo>
                      <a:pt x="224" y="86"/>
                    </a:lnTo>
                    <a:lnTo>
                      <a:pt x="245" y="74"/>
                    </a:lnTo>
                    <a:lnTo>
                      <a:pt x="266" y="61"/>
                    </a:lnTo>
                    <a:lnTo>
                      <a:pt x="288" y="51"/>
                    </a:lnTo>
                    <a:lnTo>
                      <a:pt x="311" y="40"/>
                    </a:lnTo>
                    <a:lnTo>
                      <a:pt x="334" y="31"/>
                    </a:lnTo>
                    <a:lnTo>
                      <a:pt x="358" y="23"/>
                    </a:lnTo>
                    <a:lnTo>
                      <a:pt x="381" y="16"/>
                    </a:lnTo>
                    <a:lnTo>
                      <a:pt x="406" y="10"/>
                    </a:lnTo>
                    <a:lnTo>
                      <a:pt x="432" y="6"/>
                    </a:lnTo>
                    <a:lnTo>
                      <a:pt x="457" y="2"/>
                    </a:lnTo>
                    <a:lnTo>
                      <a:pt x="482" y="1"/>
                    </a:lnTo>
                    <a:lnTo>
                      <a:pt x="509" y="0"/>
                    </a:lnTo>
                    <a:lnTo>
                      <a:pt x="509" y="0"/>
                    </a:lnTo>
                    <a:lnTo>
                      <a:pt x="535" y="1"/>
                    </a:lnTo>
                    <a:lnTo>
                      <a:pt x="561" y="2"/>
                    </a:lnTo>
                    <a:lnTo>
                      <a:pt x="586" y="6"/>
                    </a:lnTo>
                    <a:lnTo>
                      <a:pt x="611" y="10"/>
                    </a:lnTo>
                    <a:lnTo>
                      <a:pt x="636" y="16"/>
                    </a:lnTo>
                    <a:lnTo>
                      <a:pt x="660" y="23"/>
                    </a:lnTo>
                    <a:lnTo>
                      <a:pt x="684" y="31"/>
                    </a:lnTo>
                    <a:lnTo>
                      <a:pt x="707" y="40"/>
                    </a:lnTo>
                    <a:lnTo>
                      <a:pt x="729" y="51"/>
                    </a:lnTo>
                    <a:lnTo>
                      <a:pt x="751" y="61"/>
                    </a:lnTo>
                    <a:lnTo>
                      <a:pt x="773" y="74"/>
                    </a:lnTo>
                    <a:lnTo>
                      <a:pt x="793" y="86"/>
                    </a:lnTo>
                    <a:lnTo>
                      <a:pt x="813" y="101"/>
                    </a:lnTo>
                    <a:lnTo>
                      <a:pt x="832" y="116"/>
                    </a:lnTo>
                    <a:lnTo>
                      <a:pt x="851" y="132"/>
                    </a:lnTo>
                    <a:lnTo>
                      <a:pt x="868" y="149"/>
                    </a:lnTo>
                    <a:lnTo>
                      <a:pt x="885" y="167"/>
                    </a:lnTo>
                    <a:lnTo>
                      <a:pt x="902" y="185"/>
                    </a:lnTo>
                    <a:lnTo>
                      <a:pt x="917" y="204"/>
                    </a:lnTo>
                    <a:lnTo>
                      <a:pt x="930" y="225"/>
                    </a:lnTo>
                    <a:lnTo>
                      <a:pt x="944" y="245"/>
                    </a:lnTo>
                    <a:lnTo>
                      <a:pt x="956" y="266"/>
                    </a:lnTo>
                    <a:lnTo>
                      <a:pt x="967" y="288"/>
                    </a:lnTo>
                    <a:lnTo>
                      <a:pt x="978" y="311"/>
                    </a:lnTo>
                    <a:lnTo>
                      <a:pt x="987" y="334"/>
                    </a:lnTo>
                    <a:lnTo>
                      <a:pt x="995" y="357"/>
                    </a:lnTo>
                    <a:lnTo>
                      <a:pt x="1002" y="381"/>
                    </a:lnTo>
                    <a:lnTo>
                      <a:pt x="1007" y="407"/>
                    </a:lnTo>
                    <a:lnTo>
                      <a:pt x="1011" y="431"/>
                    </a:lnTo>
                    <a:lnTo>
                      <a:pt x="1014"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45" name="Freeform 210"/>
              <p:cNvSpPr>
                <a:spLocks noEditPoints="1"/>
              </p:cNvSpPr>
              <p:nvPr userDrawn="1"/>
            </p:nvSpPr>
            <p:spPr bwMode="auto">
              <a:xfrm>
                <a:off x="7075512" y="3165513"/>
                <a:ext cx="574677" cy="360367"/>
              </a:xfrm>
              <a:custGeom>
                <a:avLst/>
                <a:gdLst>
                  <a:gd name="T0" fmla="*/ 629 w 726"/>
                  <a:gd name="T1" fmla="*/ 223 h 454"/>
                  <a:gd name="T2" fmla="*/ 452 w 726"/>
                  <a:gd name="T3" fmla="*/ 141 h 454"/>
                  <a:gd name="T4" fmla="*/ 462 w 726"/>
                  <a:gd name="T5" fmla="*/ 137 h 454"/>
                  <a:gd name="T6" fmla="*/ 466 w 726"/>
                  <a:gd name="T7" fmla="*/ 16 h 454"/>
                  <a:gd name="T8" fmla="*/ 462 w 726"/>
                  <a:gd name="T9" fmla="*/ 5 h 454"/>
                  <a:gd name="T10" fmla="*/ 274 w 726"/>
                  <a:gd name="T11" fmla="*/ 0 h 454"/>
                  <a:gd name="T12" fmla="*/ 264 w 726"/>
                  <a:gd name="T13" fmla="*/ 5 h 454"/>
                  <a:gd name="T14" fmla="*/ 259 w 726"/>
                  <a:gd name="T15" fmla="*/ 126 h 454"/>
                  <a:gd name="T16" fmla="*/ 264 w 726"/>
                  <a:gd name="T17" fmla="*/ 137 h 454"/>
                  <a:gd name="T18" fmla="*/ 356 w 726"/>
                  <a:gd name="T19" fmla="*/ 141 h 454"/>
                  <a:gd name="T20" fmla="*/ 97 w 726"/>
                  <a:gd name="T21" fmla="*/ 313 h 454"/>
                  <a:gd name="T22" fmla="*/ 9 w 726"/>
                  <a:gd name="T23" fmla="*/ 314 h 454"/>
                  <a:gd name="T24" fmla="*/ 0 w 726"/>
                  <a:gd name="T25" fmla="*/ 328 h 454"/>
                  <a:gd name="T26" fmla="*/ 1 w 726"/>
                  <a:gd name="T27" fmla="*/ 445 h 454"/>
                  <a:gd name="T28" fmla="*/ 15 w 726"/>
                  <a:gd name="T29" fmla="*/ 454 h 454"/>
                  <a:gd name="T30" fmla="*/ 197 w 726"/>
                  <a:gd name="T31" fmla="*/ 453 h 454"/>
                  <a:gd name="T32" fmla="*/ 206 w 726"/>
                  <a:gd name="T33" fmla="*/ 439 h 454"/>
                  <a:gd name="T34" fmla="*/ 205 w 726"/>
                  <a:gd name="T35" fmla="*/ 323 h 454"/>
                  <a:gd name="T36" fmla="*/ 191 w 726"/>
                  <a:gd name="T37" fmla="*/ 313 h 454"/>
                  <a:gd name="T38" fmla="*/ 356 w 726"/>
                  <a:gd name="T39" fmla="*/ 236 h 454"/>
                  <a:gd name="T40" fmla="*/ 274 w 726"/>
                  <a:gd name="T41" fmla="*/ 313 h 454"/>
                  <a:gd name="T42" fmla="*/ 260 w 726"/>
                  <a:gd name="T43" fmla="*/ 323 h 454"/>
                  <a:gd name="T44" fmla="*/ 259 w 726"/>
                  <a:gd name="T45" fmla="*/ 439 h 454"/>
                  <a:gd name="T46" fmla="*/ 268 w 726"/>
                  <a:gd name="T47" fmla="*/ 453 h 454"/>
                  <a:gd name="T48" fmla="*/ 452 w 726"/>
                  <a:gd name="T49" fmla="*/ 454 h 454"/>
                  <a:gd name="T50" fmla="*/ 465 w 726"/>
                  <a:gd name="T51" fmla="*/ 445 h 454"/>
                  <a:gd name="T52" fmla="*/ 466 w 726"/>
                  <a:gd name="T53" fmla="*/ 328 h 454"/>
                  <a:gd name="T54" fmla="*/ 457 w 726"/>
                  <a:gd name="T55" fmla="*/ 314 h 454"/>
                  <a:gd name="T56" fmla="*/ 370 w 726"/>
                  <a:gd name="T57" fmla="*/ 236 h 454"/>
                  <a:gd name="T58" fmla="*/ 534 w 726"/>
                  <a:gd name="T59" fmla="*/ 313 h 454"/>
                  <a:gd name="T60" fmla="*/ 523 w 726"/>
                  <a:gd name="T61" fmla="*/ 318 h 454"/>
                  <a:gd name="T62" fmla="*/ 519 w 726"/>
                  <a:gd name="T63" fmla="*/ 439 h 454"/>
                  <a:gd name="T64" fmla="*/ 523 w 726"/>
                  <a:gd name="T65" fmla="*/ 449 h 454"/>
                  <a:gd name="T66" fmla="*/ 711 w 726"/>
                  <a:gd name="T67" fmla="*/ 454 h 454"/>
                  <a:gd name="T68" fmla="*/ 721 w 726"/>
                  <a:gd name="T69" fmla="*/ 449 h 454"/>
                  <a:gd name="T70" fmla="*/ 726 w 726"/>
                  <a:gd name="T71" fmla="*/ 328 h 454"/>
                  <a:gd name="T72" fmla="*/ 721 w 726"/>
                  <a:gd name="T73" fmla="*/ 318 h 454"/>
                  <a:gd name="T74" fmla="*/ 711 w 726"/>
                  <a:gd name="T75" fmla="*/ 313 h 454"/>
                  <a:gd name="T76" fmla="*/ 272 w 726"/>
                  <a:gd name="T77" fmla="*/ 16 h 454"/>
                  <a:gd name="T78" fmla="*/ 452 w 726"/>
                  <a:gd name="T79" fmla="*/ 14 h 454"/>
                  <a:gd name="T80" fmla="*/ 453 w 726"/>
                  <a:gd name="T81" fmla="*/ 16 h 454"/>
                  <a:gd name="T82" fmla="*/ 453 w 726"/>
                  <a:gd name="T83" fmla="*/ 128 h 454"/>
                  <a:gd name="T84" fmla="*/ 274 w 726"/>
                  <a:gd name="T85" fmla="*/ 128 h 454"/>
                  <a:gd name="T86" fmla="*/ 272 w 726"/>
                  <a:gd name="T87" fmla="*/ 126 h 454"/>
                  <a:gd name="T88" fmla="*/ 194 w 726"/>
                  <a:gd name="T89" fmla="*/ 439 h 454"/>
                  <a:gd name="T90" fmla="*/ 15 w 726"/>
                  <a:gd name="T91" fmla="*/ 441 h 454"/>
                  <a:gd name="T92" fmla="*/ 13 w 726"/>
                  <a:gd name="T93" fmla="*/ 439 h 454"/>
                  <a:gd name="T94" fmla="*/ 13 w 726"/>
                  <a:gd name="T95" fmla="*/ 327 h 454"/>
                  <a:gd name="T96" fmla="*/ 191 w 726"/>
                  <a:gd name="T97" fmla="*/ 326 h 454"/>
                  <a:gd name="T98" fmla="*/ 194 w 726"/>
                  <a:gd name="T99" fmla="*/ 328 h 454"/>
                  <a:gd name="T100" fmla="*/ 453 w 726"/>
                  <a:gd name="T101" fmla="*/ 439 h 454"/>
                  <a:gd name="T102" fmla="*/ 274 w 726"/>
                  <a:gd name="T103" fmla="*/ 441 h 454"/>
                  <a:gd name="T104" fmla="*/ 272 w 726"/>
                  <a:gd name="T105" fmla="*/ 439 h 454"/>
                  <a:gd name="T106" fmla="*/ 273 w 726"/>
                  <a:gd name="T107" fmla="*/ 327 h 454"/>
                  <a:gd name="T108" fmla="*/ 452 w 726"/>
                  <a:gd name="T109" fmla="*/ 326 h 454"/>
                  <a:gd name="T110" fmla="*/ 453 w 726"/>
                  <a:gd name="T111" fmla="*/ 328 h 454"/>
                  <a:gd name="T112" fmla="*/ 712 w 726"/>
                  <a:gd name="T113" fmla="*/ 440 h 454"/>
                  <a:gd name="T114" fmla="*/ 534 w 726"/>
                  <a:gd name="T115" fmla="*/ 441 h 454"/>
                  <a:gd name="T116" fmla="*/ 532 w 726"/>
                  <a:gd name="T117" fmla="*/ 328 h 454"/>
                  <a:gd name="T118" fmla="*/ 534 w 726"/>
                  <a:gd name="T119" fmla="*/ 326 h 454"/>
                  <a:gd name="T120" fmla="*/ 712 w 726"/>
                  <a:gd name="T121" fmla="*/ 32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6" h="454">
                    <a:moveTo>
                      <a:pt x="711" y="313"/>
                    </a:moveTo>
                    <a:lnTo>
                      <a:pt x="629" y="313"/>
                    </a:lnTo>
                    <a:lnTo>
                      <a:pt x="629" y="223"/>
                    </a:lnTo>
                    <a:lnTo>
                      <a:pt x="370" y="223"/>
                    </a:lnTo>
                    <a:lnTo>
                      <a:pt x="370" y="141"/>
                    </a:lnTo>
                    <a:lnTo>
                      <a:pt x="452" y="141"/>
                    </a:lnTo>
                    <a:lnTo>
                      <a:pt x="452" y="141"/>
                    </a:lnTo>
                    <a:lnTo>
                      <a:pt x="457" y="139"/>
                    </a:lnTo>
                    <a:lnTo>
                      <a:pt x="462" y="137"/>
                    </a:lnTo>
                    <a:lnTo>
                      <a:pt x="465" y="131"/>
                    </a:lnTo>
                    <a:lnTo>
                      <a:pt x="466" y="126"/>
                    </a:lnTo>
                    <a:lnTo>
                      <a:pt x="466" y="16"/>
                    </a:lnTo>
                    <a:lnTo>
                      <a:pt x="466" y="16"/>
                    </a:lnTo>
                    <a:lnTo>
                      <a:pt x="465" y="9"/>
                    </a:lnTo>
                    <a:lnTo>
                      <a:pt x="462" y="5"/>
                    </a:lnTo>
                    <a:lnTo>
                      <a:pt x="457" y="2"/>
                    </a:lnTo>
                    <a:lnTo>
                      <a:pt x="452" y="0"/>
                    </a:lnTo>
                    <a:lnTo>
                      <a:pt x="274" y="0"/>
                    </a:lnTo>
                    <a:lnTo>
                      <a:pt x="274" y="0"/>
                    </a:lnTo>
                    <a:lnTo>
                      <a:pt x="268" y="2"/>
                    </a:lnTo>
                    <a:lnTo>
                      <a:pt x="264" y="5"/>
                    </a:lnTo>
                    <a:lnTo>
                      <a:pt x="260" y="9"/>
                    </a:lnTo>
                    <a:lnTo>
                      <a:pt x="259" y="16"/>
                    </a:lnTo>
                    <a:lnTo>
                      <a:pt x="259" y="126"/>
                    </a:lnTo>
                    <a:lnTo>
                      <a:pt x="259" y="126"/>
                    </a:lnTo>
                    <a:lnTo>
                      <a:pt x="260" y="131"/>
                    </a:lnTo>
                    <a:lnTo>
                      <a:pt x="264" y="137"/>
                    </a:lnTo>
                    <a:lnTo>
                      <a:pt x="268" y="139"/>
                    </a:lnTo>
                    <a:lnTo>
                      <a:pt x="274" y="141"/>
                    </a:lnTo>
                    <a:lnTo>
                      <a:pt x="356" y="141"/>
                    </a:lnTo>
                    <a:lnTo>
                      <a:pt x="356" y="223"/>
                    </a:lnTo>
                    <a:lnTo>
                      <a:pt x="97" y="223"/>
                    </a:lnTo>
                    <a:lnTo>
                      <a:pt x="97" y="313"/>
                    </a:lnTo>
                    <a:lnTo>
                      <a:pt x="15" y="313"/>
                    </a:lnTo>
                    <a:lnTo>
                      <a:pt x="15" y="313"/>
                    </a:lnTo>
                    <a:lnTo>
                      <a:pt x="9" y="314"/>
                    </a:lnTo>
                    <a:lnTo>
                      <a:pt x="4" y="318"/>
                    </a:lnTo>
                    <a:lnTo>
                      <a:pt x="1" y="323"/>
                    </a:lnTo>
                    <a:lnTo>
                      <a:pt x="0" y="328"/>
                    </a:lnTo>
                    <a:lnTo>
                      <a:pt x="0" y="439"/>
                    </a:lnTo>
                    <a:lnTo>
                      <a:pt x="0" y="439"/>
                    </a:lnTo>
                    <a:lnTo>
                      <a:pt x="1" y="445"/>
                    </a:lnTo>
                    <a:lnTo>
                      <a:pt x="4" y="449"/>
                    </a:lnTo>
                    <a:lnTo>
                      <a:pt x="9" y="453"/>
                    </a:lnTo>
                    <a:lnTo>
                      <a:pt x="15" y="454"/>
                    </a:lnTo>
                    <a:lnTo>
                      <a:pt x="191" y="454"/>
                    </a:lnTo>
                    <a:lnTo>
                      <a:pt x="191" y="454"/>
                    </a:lnTo>
                    <a:lnTo>
                      <a:pt x="197" y="453"/>
                    </a:lnTo>
                    <a:lnTo>
                      <a:pt x="202" y="449"/>
                    </a:lnTo>
                    <a:lnTo>
                      <a:pt x="205" y="445"/>
                    </a:lnTo>
                    <a:lnTo>
                      <a:pt x="206" y="439"/>
                    </a:lnTo>
                    <a:lnTo>
                      <a:pt x="206" y="328"/>
                    </a:lnTo>
                    <a:lnTo>
                      <a:pt x="206" y="328"/>
                    </a:lnTo>
                    <a:lnTo>
                      <a:pt x="205" y="323"/>
                    </a:lnTo>
                    <a:lnTo>
                      <a:pt x="202" y="318"/>
                    </a:lnTo>
                    <a:lnTo>
                      <a:pt x="197" y="314"/>
                    </a:lnTo>
                    <a:lnTo>
                      <a:pt x="191" y="313"/>
                    </a:lnTo>
                    <a:lnTo>
                      <a:pt x="109" y="313"/>
                    </a:lnTo>
                    <a:lnTo>
                      <a:pt x="109" y="236"/>
                    </a:lnTo>
                    <a:lnTo>
                      <a:pt x="356" y="236"/>
                    </a:lnTo>
                    <a:lnTo>
                      <a:pt x="356" y="313"/>
                    </a:lnTo>
                    <a:lnTo>
                      <a:pt x="274" y="313"/>
                    </a:lnTo>
                    <a:lnTo>
                      <a:pt x="274" y="313"/>
                    </a:lnTo>
                    <a:lnTo>
                      <a:pt x="268" y="314"/>
                    </a:lnTo>
                    <a:lnTo>
                      <a:pt x="264" y="318"/>
                    </a:lnTo>
                    <a:lnTo>
                      <a:pt x="260" y="323"/>
                    </a:lnTo>
                    <a:lnTo>
                      <a:pt x="259" y="328"/>
                    </a:lnTo>
                    <a:lnTo>
                      <a:pt x="259" y="439"/>
                    </a:lnTo>
                    <a:lnTo>
                      <a:pt x="259" y="439"/>
                    </a:lnTo>
                    <a:lnTo>
                      <a:pt x="260" y="445"/>
                    </a:lnTo>
                    <a:lnTo>
                      <a:pt x="264" y="449"/>
                    </a:lnTo>
                    <a:lnTo>
                      <a:pt x="268" y="453"/>
                    </a:lnTo>
                    <a:lnTo>
                      <a:pt x="274" y="454"/>
                    </a:lnTo>
                    <a:lnTo>
                      <a:pt x="452" y="454"/>
                    </a:lnTo>
                    <a:lnTo>
                      <a:pt x="452" y="454"/>
                    </a:lnTo>
                    <a:lnTo>
                      <a:pt x="457" y="453"/>
                    </a:lnTo>
                    <a:lnTo>
                      <a:pt x="462" y="449"/>
                    </a:lnTo>
                    <a:lnTo>
                      <a:pt x="465" y="445"/>
                    </a:lnTo>
                    <a:lnTo>
                      <a:pt x="466" y="439"/>
                    </a:lnTo>
                    <a:lnTo>
                      <a:pt x="466" y="328"/>
                    </a:lnTo>
                    <a:lnTo>
                      <a:pt x="466" y="328"/>
                    </a:lnTo>
                    <a:lnTo>
                      <a:pt x="465" y="323"/>
                    </a:lnTo>
                    <a:lnTo>
                      <a:pt x="462" y="318"/>
                    </a:lnTo>
                    <a:lnTo>
                      <a:pt x="457" y="314"/>
                    </a:lnTo>
                    <a:lnTo>
                      <a:pt x="452" y="313"/>
                    </a:lnTo>
                    <a:lnTo>
                      <a:pt x="370" y="313"/>
                    </a:lnTo>
                    <a:lnTo>
                      <a:pt x="370" y="236"/>
                    </a:lnTo>
                    <a:lnTo>
                      <a:pt x="616" y="236"/>
                    </a:lnTo>
                    <a:lnTo>
                      <a:pt x="616" y="313"/>
                    </a:lnTo>
                    <a:lnTo>
                      <a:pt x="534" y="313"/>
                    </a:lnTo>
                    <a:lnTo>
                      <a:pt x="534" y="313"/>
                    </a:lnTo>
                    <a:lnTo>
                      <a:pt x="529" y="314"/>
                    </a:lnTo>
                    <a:lnTo>
                      <a:pt x="523" y="318"/>
                    </a:lnTo>
                    <a:lnTo>
                      <a:pt x="521" y="323"/>
                    </a:lnTo>
                    <a:lnTo>
                      <a:pt x="519" y="328"/>
                    </a:lnTo>
                    <a:lnTo>
                      <a:pt x="519" y="439"/>
                    </a:lnTo>
                    <a:lnTo>
                      <a:pt x="519" y="439"/>
                    </a:lnTo>
                    <a:lnTo>
                      <a:pt x="521" y="445"/>
                    </a:lnTo>
                    <a:lnTo>
                      <a:pt x="523" y="449"/>
                    </a:lnTo>
                    <a:lnTo>
                      <a:pt x="529" y="453"/>
                    </a:lnTo>
                    <a:lnTo>
                      <a:pt x="534" y="454"/>
                    </a:lnTo>
                    <a:lnTo>
                      <a:pt x="711" y="454"/>
                    </a:lnTo>
                    <a:lnTo>
                      <a:pt x="711" y="454"/>
                    </a:lnTo>
                    <a:lnTo>
                      <a:pt x="716" y="453"/>
                    </a:lnTo>
                    <a:lnTo>
                      <a:pt x="721" y="449"/>
                    </a:lnTo>
                    <a:lnTo>
                      <a:pt x="724" y="445"/>
                    </a:lnTo>
                    <a:lnTo>
                      <a:pt x="726" y="439"/>
                    </a:lnTo>
                    <a:lnTo>
                      <a:pt x="726" y="328"/>
                    </a:lnTo>
                    <a:lnTo>
                      <a:pt x="726" y="328"/>
                    </a:lnTo>
                    <a:lnTo>
                      <a:pt x="724" y="323"/>
                    </a:lnTo>
                    <a:lnTo>
                      <a:pt x="721" y="318"/>
                    </a:lnTo>
                    <a:lnTo>
                      <a:pt x="716" y="314"/>
                    </a:lnTo>
                    <a:lnTo>
                      <a:pt x="711" y="313"/>
                    </a:lnTo>
                    <a:lnTo>
                      <a:pt x="711" y="313"/>
                    </a:lnTo>
                    <a:close/>
                    <a:moveTo>
                      <a:pt x="272" y="126"/>
                    </a:moveTo>
                    <a:lnTo>
                      <a:pt x="272" y="16"/>
                    </a:lnTo>
                    <a:lnTo>
                      <a:pt x="272" y="16"/>
                    </a:lnTo>
                    <a:lnTo>
                      <a:pt x="273" y="14"/>
                    </a:lnTo>
                    <a:lnTo>
                      <a:pt x="274" y="14"/>
                    </a:lnTo>
                    <a:lnTo>
                      <a:pt x="452" y="14"/>
                    </a:lnTo>
                    <a:lnTo>
                      <a:pt x="452" y="14"/>
                    </a:lnTo>
                    <a:lnTo>
                      <a:pt x="453" y="14"/>
                    </a:lnTo>
                    <a:lnTo>
                      <a:pt x="453" y="16"/>
                    </a:lnTo>
                    <a:lnTo>
                      <a:pt x="453" y="126"/>
                    </a:lnTo>
                    <a:lnTo>
                      <a:pt x="453" y="126"/>
                    </a:lnTo>
                    <a:lnTo>
                      <a:pt x="453" y="128"/>
                    </a:lnTo>
                    <a:lnTo>
                      <a:pt x="452" y="128"/>
                    </a:lnTo>
                    <a:lnTo>
                      <a:pt x="274" y="128"/>
                    </a:lnTo>
                    <a:lnTo>
                      <a:pt x="274" y="128"/>
                    </a:lnTo>
                    <a:lnTo>
                      <a:pt x="273" y="128"/>
                    </a:lnTo>
                    <a:lnTo>
                      <a:pt x="272" y="126"/>
                    </a:lnTo>
                    <a:lnTo>
                      <a:pt x="272" y="126"/>
                    </a:lnTo>
                    <a:close/>
                    <a:moveTo>
                      <a:pt x="194" y="328"/>
                    </a:moveTo>
                    <a:lnTo>
                      <a:pt x="194" y="439"/>
                    </a:lnTo>
                    <a:lnTo>
                      <a:pt x="194" y="439"/>
                    </a:lnTo>
                    <a:lnTo>
                      <a:pt x="192" y="440"/>
                    </a:lnTo>
                    <a:lnTo>
                      <a:pt x="191" y="441"/>
                    </a:lnTo>
                    <a:lnTo>
                      <a:pt x="15" y="441"/>
                    </a:lnTo>
                    <a:lnTo>
                      <a:pt x="15" y="441"/>
                    </a:lnTo>
                    <a:lnTo>
                      <a:pt x="13" y="440"/>
                    </a:lnTo>
                    <a:lnTo>
                      <a:pt x="13" y="439"/>
                    </a:lnTo>
                    <a:lnTo>
                      <a:pt x="13" y="328"/>
                    </a:lnTo>
                    <a:lnTo>
                      <a:pt x="13" y="328"/>
                    </a:lnTo>
                    <a:lnTo>
                      <a:pt x="13" y="327"/>
                    </a:lnTo>
                    <a:lnTo>
                      <a:pt x="15" y="326"/>
                    </a:lnTo>
                    <a:lnTo>
                      <a:pt x="191" y="326"/>
                    </a:lnTo>
                    <a:lnTo>
                      <a:pt x="191" y="326"/>
                    </a:lnTo>
                    <a:lnTo>
                      <a:pt x="192" y="327"/>
                    </a:lnTo>
                    <a:lnTo>
                      <a:pt x="194" y="328"/>
                    </a:lnTo>
                    <a:lnTo>
                      <a:pt x="194" y="328"/>
                    </a:lnTo>
                    <a:close/>
                    <a:moveTo>
                      <a:pt x="453" y="328"/>
                    </a:moveTo>
                    <a:lnTo>
                      <a:pt x="453" y="439"/>
                    </a:lnTo>
                    <a:lnTo>
                      <a:pt x="453" y="439"/>
                    </a:lnTo>
                    <a:lnTo>
                      <a:pt x="453" y="440"/>
                    </a:lnTo>
                    <a:lnTo>
                      <a:pt x="452" y="441"/>
                    </a:lnTo>
                    <a:lnTo>
                      <a:pt x="274" y="441"/>
                    </a:lnTo>
                    <a:lnTo>
                      <a:pt x="274" y="441"/>
                    </a:lnTo>
                    <a:lnTo>
                      <a:pt x="273" y="440"/>
                    </a:lnTo>
                    <a:lnTo>
                      <a:pt x="272" y="439"/>
                    </a:lnTo>
                    <a:lnTo>
                      <a:pt x="272" y="328"/>
                    </a:lnTo>
                    <a:lnTo>
                      <a:pt x="272" y="328"/>
                    </a:lnTo>
                    <a:lnTo>
                      <a:pt x="273" y="327"/>
                    </a:lnTo>
                    <a:lnTo>
                      <a:pt x="274" y="326"/>
                    </a:lnTo>
                    <a:lnTo>
                      <a:pt x="452" y="326"/>
                    </a:lnTo>
                    <a:lnTo>
                      <a:pt x="452" y="326"/>
                    </a:lnTo>
                    <a:lnTo>
                      <a:pt x="453" y="327"/>
                    </a:lnTo>
                    <a:lnTo>
                      <a:pt x="453" y="328"/>
                    </a:lnTo>
                    <a:lnTo>
                      <a:pt x="453" y="328"/>
                    </a:lnTo>
                    <a:close/>
                    <a:moveTo>
                      <a:pt x="713" y="439"/>
                    </a:moveTo>
                    <a:lnTo>
                      <a:pt x="713" y="439"/>
                    </a:lnTo>
                    <a:lnTo>
                      <a:pt x="712" y="440"/>
                    </a:lnTo>
                    <a:lnTo>
                      <a:pt x="711" y="441"/>
                    </a:lnTo>
                    <a:lnTo>
                      <a:pt x="534" y="441"/>
                    </a:lnTo>
                    <a:lnTo>
                      <a:pt x="534" y="441"/>
                    </a:lnTo>
                    <a:lnTo>
                      <a:pt x="532" y="440"/>
                    </a:lnTo>
                    <a:lnTo>
                      <a:pt x="532" y="439"/>
                    </a:lnTo>
                    <a:lnTo>
                      <a:pt x="532" y="328"/>
                    </a:lnTo>
                    <a:lnTo>
                      <a:pt x="532" y="328"/>
                    </a:lnTo>
                    <a:lnTo>
                      <a:pt x="532" y="327"/>
                    </a:lnTo>
                    <a:lnTo>
                      <a:pt x="534" y="326"/>
                    </a:lnTo>
                    <a:lnTo>
                      <a:pt x="711" y="326"/>
                    </a:lnTo>
                    <a:lnTo>
                      <a:pt x="711" y="326"/>
                    </a:lnTo>
                    <a:lnTo>
                      <a:pt x="712" y="327"/>
                    </a:lnTo>
                    <a:lnTo>
                      <a:pt x="713" y="328"/>
                    </a:lnTo>
                    <a:lnTo>
                      <a:pt x="713" y="4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nvGrpSpPr>
            <p:cNvPr id="47" name="Group 379"/>
            <p:cNvGrpSpPr/>
            <p:nvPr/>
          </p:nvGrpSpPr>
          <p:grpSpPr>
            <a:xfrm>
              <a:off x="9142509" y="4013334"/>
              <a:ext cx="808040" cy="808047"/>
              <a:chOff x="5967433" y="2967073"/>
              <a:chExt cx="808040" cy="808047"/>
            </a:xfrm>
          </p:grpSpPr>
          <p:sp>
            <p:nvSpPr>
              <p:cNvPr id="52" name="Freeform 208"/>
              <p:cNvSpPr/>
              <p:nvPr userDrawn="1"/>
            </p:nvSpPr>
            <p:spPr bwMode="auto">
              <a:xfrm>
                <a:off x="5967433" y="2967073"/>
                <a:ext cx="808040" cy="808047"/>
              </a:xfrm>
              <a:custGeom>
                <a:avLst/>
                <a:gdLst>
                  <a:gd name="T0" fmla="*/ 1017 w 1017"/>
                  <a:gd name="T1" fmla="*/ 535 h 1017"/>
                  <a:gd name="T2" fmla="*/ 1007 w 1017"/>
                  <a:gd name="T3" fmla="*/ 612 h 1017"/>
                  <a:gd name="T4" fmla="*/ 986 w 1017"/>
                  <a:gd name="T5" fmla="*/ 684 h 1017"/>
                  <a:gd name="T6" fmla="*/ 956 w 1017"/>
                  <a:gd name="T7" fmla="*/ 751 h 1017"/>
                  <a:gd name="T8" fmla="*/ 917 w 1017"/>
                  <a:gd name="T9" fmla="*/ 813 h 1017"/>
                  <a:gd name="T10" fmla="*/ 869 w 1017"/>
                  <a:gd name="T11" fmla="*/ 869 h 1017"/>
                  <a:gd name="T12" fmla="*/ 814 w 1017"/>
                  <a:gd name="T13" fmla="*/ 917 h 1017"/>
                  <a:gd name="T14" fmla="*/ 751 w 1017"/>
                  <a:gd name="T15" fmla="*/ 956 h 1017"/>
                  <a:gd name="T16" fmla="*/ 683 w 1017"/>
                  <a:gd name="T17" fmla="*/ 987 h 1017"/>
                  <a:gd name="T18" fmla="*/ 612 w 1017"/>
                  <a:gd name="T19" fmla="*/ 1007 h 1017"/>
                  <a:gd name="T20" fmla="*/ 535 w 1017"/>
                  <a:gd name="T21" fmla="*/ 1017 h 1017"/>
                  <a:gd name="T22" fmla="*/ 483 w 1017"/>
                  <a:gd name="T23" fmla="*/ 1017 h 1017"/>
                  <a:gd name="T24" fmla="*/ 407 w 1017"/>
                  <a:gd name="T25" fmla="*/ 1007 h 1017"/>
                  <a:gd name="T26" fmla="*/ 334 w 1017"/>
                  <a:gd name="T27" fmla="*/ 987 h 1017"/>
                  <a:gd name="T28" fmla="*/ 267 w 1017"/>
                  <a:gd name="T29" fmla="*/ 956 h 1017"/>
                  <a:gd name="T30" fmla="*/ 204 w 1017"/>
                  <a:gd name="T31" fmla="*/ 917 h 1017"/>
                  <a:gd name="T32" fmla="*/ 149 w 1017"/>
                  <a:gd name="T33" fmla="*/ 869 h 1017"/>
                  <a:gd name="T34" fmla="*/ 102 w 1017"/>
                  <a:gd name="T35" fmla="*/ 813 h 1017"/>
                  <a:gd name="T36" fmla="*/ 62 w 1017"/>
                  <a:gd name="T37" fmla="*/ 751 h 1017"/>
                  <a:gd name="T38" fmla="*/ 32 w 1017"/>
                  <a:gd name="T39" fmla="*/ 684 h 1017"/>
                  <a:gd name="T40" fmla="*/ 11 w 1017"/>
                  <a:gd name="T41" fmla="*/ 612 h 1017"/>
                  <a:gd name="T42" fmla="*/ 2 w 1017"/>
                  <a:gd name="T43" fmla="*/ 535 h 1017"/>
                  <a:gd name="T44" fmla="*/ 2 w 1017"/>
                  <a:gd name="T45" fmla="*/ 483 h 1017"/>
                  <a:gd name="T46" fmla="*/ 11 w 1017"/>
                  <a:gd name="T47" fmla="*/ 407 h 1017"/>
                  <a:gd name="T48" fmla="*/ 32 w 1017"/>
                  <a:gd name="T49" fmla="*/ 334 h 1017"/>
                  <a:gd name="T50" fmla="*/ 62 w 1017"/>
                  <a:gd name="T51" fmla="*/ 266 h 1017"/>
                  <a:gd name="T52" fmla="*/ 102 w 1017"/>
                  <a:gd name="T53" fmla="*/ 204 h 1017"/>
                  <a:gd name="T54" fmla="*/ 149 w 1017"/>
                  <a:gd name="T55" fmla="*/ 149 h 1017"/>
                  <a:gd name="T56" fmla="*/ 204 w 1017"/>
                  <a:gd name="T57" fmla="*/ 101 h 1017"/>
                  <a:gd name="T58" fmla="*/ 267 w 1017"/>
                  <a:gd name="T59" fmla="*/ 61 h 1017"/>
                  <a:gd name="T60" fmla="*/ 334 w 1017"/>
                  <a:gd name="T61" fmla="*/ 31 h 1017"/>
                  <a:gd name="T62" fmla="*/ 407 w 1017"/>
                  <a:gd name="T63" fmla="*/ 10 h 1017"/>
                  <a:gd name="T64" fmla="*/ 483 w 1017"/>
                  <a:gd name="T65" fmla="*/ 1 h 1017"/>
                  <a:gd name="T66" fmla="*/ 535 w 1017"/>
                  <a:gd name="T67" fmla="*/ 1 h 1017"/>
                  <a:gd name="T68" fmla="*/ 612 w 1017"/>
                  <a:gd name="T69" fmla="*/ 10 h 1017"/>
                  <a:gd name="T70" fmla="*/ 683 w 1017"/>
                  <a:gd name="T71" fmla="*/ 31 h 1017"/>
                  <a:gd name="T72" fmla="*/ 751 w 1017"/>
                  <a:gd name="T73" fmla="*/ 61 h 1017"/>
                  <a:gd name="T74" fmla="*/ 814 w 1017"/>
                  <a:gd name="T75" fmla="*/ 101 h 1017"/>
                  <a:gd name="T76" fmla="*/ 869 w 1017"/>
                  <a:gd name="T77" fmla="*/ 149 h 1017"/>
                  <a:gd name="T78" fmla="*/ 917 w 1017"/>
                  <a:gd name="T79" fmla="*/ 204 h 1017"/>
                  <a:gd name="T80" fmla="*/ 956 w 1017"/>
                  <a:gd name="T81" fmla="*/ 266 h 1017"/>
                  <a:gd name="T82" fmla="*/ 986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5" y="561"/>
                    </a:lnTo>
                    <a:lnTo>
                      <a:pt x="1012" y="586"/>
                    </a:lnTo>
                    <a:lnTo>
                      <a:pt x="1007" y="612"/>
                    </a:lnTo>
                    <a:lnTo>
                      <a:pt x="1001" y="636"/>
                    </a:lnTo>
                    <a:lnTo>
                      <a:pt x="994" y="660"/>
                    </a:lnTo>
                    <a:lnTo>
                      <a:pt x="986" y="684"/>
                    </a:lnTo>
                    <a:lnTo>
                      <a:pt x="978" y="707"/>
                    </a:lnTo>
                    <a:lnTo>
                      <a:pt x="968" y="729"/>
                    </a:lnTo>
                    <a:lnTo>
                      <a:pt x="956" y="751"/>
                    </a:lnTo>
                    <a:lnTo>
                      <a:pt x="944" y="773"/>
                    </a:lnTo>
                    <a:lnTo>
                      <a:pt x="931" y="794"/>
                    </a:lnTo>
                    <a:lnTo>
                      <a:pt x="917" y="813"/>
                    </a:lnTo>
                    <a:lnTo>
                      <a:pt x="901" y="833"/>
                    </a:lnTo>
                    <a:lnTo>
                      <a:pt x="886" y="851"/>
                    </a:lnTo>
                    <a:lnTo>
                      <a:pt x="869" y="869"/>
                    </a:lnTo>
                    <a:lnTo>
                      <a:pt x="852" y="886"/>
                    </a:lnTo>
                    <a:lnTo>
                      <a:pt x="833" y="901"/>
                    </a:lnTo>
                    <a:lnTo>
                      <a:pt x="814" y="917"/>
                    </a:lnTo>
                    <a:lnTo>
                      <a:pt x="794" y="931"/>
                    </a:lnTo>
                    <a:lnTo>
                      <a:pt x="773" y="944"/>
                    </a:lnTo>
                    <a:lnTo>
                      <a:pt x="751" y="956"/>
                    </a:lnTo>
                    <a:lnTo>
                      <a:pt x="729" y="968"/>
                    </a:lnTo>
                    <a:lnTo>
                      <a:pt x="708" y="978"/>
                    </a:lnTo>
                    <a:lnTo>
                      <a:pt x="683" y="987"/>
                    </a:lnTo>
                    <a:lnTo>
                      <a:pt x="660" y="994"/>
                    </a:lnTo>
                    <a:lnTo>
                      <a:pt x="636" y="1001"/>
                    </a:lnTo>
                    <a:lnTo>
                      <a:pt x="612" y="1007"/>
                    </a:lnTo>
                    <a:lnTo>
                      <a:pt x="587" y="1012"/>
                    </a:lnTo>
                    <a:lnTo>
                      <a:pt x="561" y="1015"/>
                    </a:lnTo>
                    <a:lnTo>
                      <a:pt x="535" y="1017"/>
                    </a:lnTo>
                    <a:lnTo>
                      <a:pt x="510" y="1017"/>
                    </a:lnTo>
                    <a:lnTo>
                      <a:pt x="510" y="1017"/>
                    </a:lnTo>
                    <a:lnTo>
                      <a:pt x="483" y="1017"/>
                    </a:lnTo>
                    <a:lnTo>
                      <a:pt x="457" y="1015"/>
                    </a:lnTo>
                    <a:lnTo>
                      <a:pt x="431" y="1012"/>
                    </a:lnTo>
                    <a:lnTo>
                      <a:pt x="407" y="1007"/>
                    </a:lnTo>
                    <a:lnTo>
                      <a:pt x="382" y="1001"/>
                    </a:lnTo>
                    <a:lnTo>
                      <a:pt x="357" y="994"/>
                    </a:lnTo>
                    <a:lnTo>
                      <a:pt x="334" y="987"/>
                    </a:lnTo>
                    <a:lnTo>
                      <a:pt x="311" y="978"/>
                    </a:lnTo>
                    <a:lnTo>
                      <a:pt x="288" y="968"/>
                    </a:lnTo>
                    <a:lnTo>
                      <a:pt x="267" y="956"/>
                    </a:lnTo>
                    <a:lnTo>
                      <a:pt x="246" y="944"/>
                    </a:lnTo>
                    <a:lnTo>
                      <a:pt x="225" y="931"/>
                    </a:lnTo>
                    <a:lnTo>
                      <a:pt x="204" y="917"/>
                    </a:lnTo>
                    <a:lnTo>
                      <a:pt x="186" y="901"/>
                    </a:lnTo>
                    <a:lnTo>
                      <a:pt x="167" y="886"/>
                    </a:lnTo>
                    <a:lnTo>
                      <a:pt x="149" y="869"/>
                    </a:lnTo>
                    <a:lnTo>
                      <a:pt x="133" y="851"/>
                    </a:lnTo>
                    <a:lnTo>
                      <a:pt x="117" y="833"/>
                    </a:lnTo>
                    <a:lnTo>
                      <a:pt x="102" y="813"/>
                    </a:lnTo>
                    <a:lnTo>
                      <a:pt x="87" y="794"/>
                    </a:lnTo>
                    <a:lnTo>
                      <a:pt x="74" y="773"/>
                    </a:lnTo>
                    <a:lnTo>
                      <a:pt x="62" y="751"/>
                    </a:lnTo>
                    <a:lnTo>
                      <a:pt x="51" y="729"/>
                    </a:lnTo>
                    <a:lnTo>
                      <a:pt x="41" y="707"/>
                    </a:lnTo>
                    <a:lnTo>
                      <a:pt x="32" y="684"/>
                    </a:lnTo>
                    <a:lnTo>
                      <a:pt x="24" y="660"/>
                    </a:lnTo>
                    <a:lnTo>
                      <a:pt x="17" y="636"/>
                    </a:lnTo>
                    <a:lnTo>
                      <a:pt x="11" y="612"/>
                    </a:lnTo>
                    <a:lnTo>
                      <a:pt x="6" y="586"/>
                    </a:lnTo>
                    <a:lnTo>
                      <a:pt x="3" y="561"/>
                    </a:lnTo>
                    <a:lnTo>
                      <a:pt x="2" y="535"/>
                    </a:lnTo>
                    <a:lnTo>
                      <a:pt x="0" y="509"/>
                    </a:lnTo>
                    <a:lnTo>
                      <a:pt x="0" y="509"/>
                    </a:lnTo>
                    <a:lnTo>
                      <a:pt x="2" y="483"/>
                    </a:lnTo>
                    <a:lnTo>
                      <a:pt x="3" y="457"/>
                    </a:lnTo>
                    <a:lnTo>
                      <a:pt x="6" y="431"/>
                    </a:lnTo>
                    <a:lnTo>
                      <a:pt x="11" y="407"/>
                    </a:lnTo>
                    <a:lnTo>
                      <a:pt x="17" y="381"/>
                    </a:lnTo>
                    <a:lnTo>
                      <a:pt x="24" y="357"/>
                    </a:lnTo>
                    <a:lnTo>
                      <a:pt x="32" y="334"/>
                    </a:lnTo>
                    <a:lnTo>
                      <a:pt x="41" y="311"/>
                    </a:lnTo>
                    <a:lnTo>
                      <a:pt x="51" y="288"/>
                    </a:lnTo>
                    <a:lnTo>
                      <a:pt x="62" y="266"/>
                    </a:lnTo>
                    <a:lnTo>
                      <a:pt x="74" y="245"/>
                    </a:lnTo>
                    <a:lnTo>
                      <a:pt x="87" y="225"/>
                    </a:lnTo>
                    <a:lnTo>
                      <a:pt x="102" y="204"/>
                    </a:lnTo>
                    <a:lnTo>
                      <a:pt x="117" y="185"/>
                    </a:lnTo>
                    <a:lnTo>
                      <a:pt x="133" y="167"/>
                    </a:lnTo>
                    <a:lnTo>
                      <a:pt x="149" y="149"/>
                    </a:lnTo>
                    <a:lnTo>
                      <a:pt x="167" y="132"/>
                    </a:lnTo>
                    <a:lnTo>
                      <a:pt x="186" y="116"/>
                    </a:lnTo>
                    <a:lnTo>
                      <a:pt x="204" y="101"/>
                    </a:lnTo>
                    <a:lnTo>
                      <a:pt x="225" y="86"/>
                    </a:lnTo>
                    <a:lnTo>
                      <a:pt x="246" y="74"/>
                    </a:lnTo>
                    <a:lnTo>
                      <a:pt x="267" y="61"/>
                    </a:lnTo>
                    <a:lnTo>
                      <a:pt x="288" y="51"/>
                    </a:lnTo>
                    <a:lnTo>
                      <a:pt x="311" y="40"/>
                    </a:lnTo>
                    <a:lnTo>
                      <a:pt x="334" y="31"/>
                    </a:lnTo>
                    <a:lnTo>
                      <a:pt x="357" y="23"/>
                    </a:lnTo>
                    <a:lnTo>
                      <a:pt x="382" y="16"/>
                    </a:lnTo>
                    <a:lnTo>
                      <a:pt x="407" y="10"/>
                    </a:lnTo>
                    <a:lnTo>
                      <a:pt x="431" y="6"/>
                    </a:lnTo>
                    <a:lnTo>
                      <a:pt x="457" y="2"/>
                    </a:lnTo>
                    <a:lnTo>
                      <a:pt x="483" y="1"/>
                    </a:lnTo>
                    <a:lnTo>
                      <a:pt x="510" y="0"/>
                    </a:lnTo>
                    <a:lnTo>
                      <a:pt x="510" y="0"/>
                    </a:lnTo>
                    <a:lnTo>
                      <a:pt x="535" y="1"/>
                    </a:lnTo>
                    <a:lnTo>
                      <a:pt x="561" y="2"/>
                    </a:lnTo>
                    <a:lnTo>
                      <a:pt x="587" y="6"/>
                    </a:lnTo>
                    <a:lnTo>
                      <a:pt x="612" y="10"/>
                    </a:lnTo>
                    <a:lnTo>
                      <a:pt x="636" y="16"/>
                    </a:lnTo>
                    <a:lnTo>
                      <a:pt x="660" y="23"/>
                    </a:lnTo>
                    <a:lnTo>
                      <a:pt x="683" y="31"/>
                    </a:lnTo>
                    <a:lnTo>
                      <a:pt x="708" y="40"/>
                    </a:lnTo>
                    <a:lnTo>
                      <a:pt x="729" y="51"/>
                    </a:lnTo>
                    <a:lnTo>
                      <a:pt x="751" y="61"/>
                    </a:lnTo>
                    <a:lnTo>
                      <a:pt x="773" y="74"/>
                    </a:lnTo>
                    <a:lnTo>
                      <a:pt x="794" y="86"/>
                    </a:lnTo>
                    <a:lnTo>
                      <a:pt x="814" y="101"/>
                    </a:lnTo>
                    <a:lnTo>
                      <a:pt x="833" y="116"/>
                    </a:lnTo>
                    <a:lnTo>
                      <a:pt x="852" y="132"/>
                    </a:lnTo>
                    <a:lnTo>
                      <a:pt x="869" y="149"/>
                    </a:lnTo>
                    <a:lnTo>
                      <a:pt x="886" y="167"/>
                    </a:lnTo>
                    <a:lnTo>
                      <a:pt x="901" y="185"/>
                    </a:lnTo>
                    <a:lnTo>
                      <a:pt x="917" y="204"/>
                    </a:lnTo>
                    <a:lnTo>
                      <a:pt x="931" y="225"/>
                    </a:lnTo>
                    <a:lnTo>
                      <a:pt x="944" y="245"/>
                    </a:lnTo>
                    <a:lnTo>
                      <a:pt x="956" y="266"/>
                    </a:lnTo>
                    <a:lnTo>
                      <a:pt x="968" y="288"/>
                    </a:lnTo>
                    <a:lnTo>
                      <a:pt x="978" y="311"/>
                    </a:lnTo>
                    <a:lnTo>
                      <a:pt x="986" y="334"/>
                    </a:lnTo>
                    <a:lnTo>
                      <a:pt x="994" y="357"/>
                    </a:lnTo>
                    <a:lnTo>
                      <a:pt x="1001" y="381"/>
                    </a:lnTo>
                    <a:lnTo>
                      <a:pt x="1007" y="407"/>
                    </a:lnTo>
                    <a:lnTo>
                      <a:pt x="1012" y="431"/>
                    </a:lnTo>
                    <a:lnTo>
                      <a:pt x="1015"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3" name="Freeform 212"/>
              <p:cNvSpPr>
                <a:spLocks noEditPoints="1"/>
              </p:cNvSpPr>
              <p:nvPr userDrawn="1"/>
            </p:nvSpPr>
            <p:spPr bwMode="auto">
              <a:xfrm>
                <a:off x="6191271" y="3189326"/>
                <a:ext cx="360364" cy="363542"/>
              </a:xfrm>
              <a:custGeom>
                <a:avLst/>
                <a:gdLst>
                  <a:gd name="T0" fmla="*/ 455 w 455"/>
                  <a:gd name="T1" fmla="*/ 456 h 456"/>
                  <a:gd name="T2" fmla="*/ 0 w 455"/>
                  <a:gd name="T3" fmla="*/ 456 h 456"/>
                  <a:gd name="T4" fmla="*/ 0 w 455"/>
                  <a:gd name="T5" fmla="*/ 0 h 456"/>
                  <a:gd name="T6" fmla="*/ 455 w 455"/>
                  <a:gd name="T7" fmla="*/ 0 h 456"/>
                  <a:gd name="T8" fmla="*/ 455 w 455"/>
                  <a:gd name="T9" fmla="*/ 456 h 456"/>
                  <a:gd name="T10" fmla="*/ 44 w 455"/>
                  <a:gd name="T11" fmla="*/ 411 h 456"/>
                  <a:gd name="T12" fmla="*/ 410 w 455"/>
                  <a:gd name="T13" fmla="*/ 411 h 456"/>
                  <a:gd name="T14" fmla="*/ 410 w 455"/>
                  <a:gd name="T15" fmla="*/ 45 h 456"/>
                  <a:gd name="T16" fmla="*/ 44 w 455"/>
                  <a:gd name="T17" fmla="*/ 45 h 456"/>
                  <a:gd name="T18" fmla="*/ 44 w 455"/>
                  <a:gd name="T19" fmla="*/ 41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6">
                    <a:moveTo>
                      <a:pt x="455" y="456"/>
                    </a:moveTo>
                    <a:lnTo>
                      <a:pt x="0" y="456"/>
                    </a:lnTo>
                    <a:lnTo>
                      <a:pt x="0" y="0"/>
                    </a:lnTo>
                    <a:lnTo>
                      <a:pt x="455" y="0"/>
                    </a:lnTo>
                    <a:lnTo>
                      <a:pt x="455" y="456"/>
                    </a:lnTo>
                    <a:close/>
                    <a:moveTo>
                      <a:pt x="44" y="411"/>
                    </a:moveTo>
                    <a:lnTo>
                      <a:pt x="410" y="411"/>
                    </a:lnTo>
                    <a:lnTo>
                      <a:pt x="410" y="45"/>
                    </a:lnTo>
                    <a:lnTo>
                      <a:pt x="44" y="45"/>
                    </a:lnTo>
                    <a:lnTo>
                      <a:pt x="44" y="411"/>
                    </a:lnTo>
                    <a:close/>
                  </a:path>
                </a:pathLst>
              </a:custGeom>
              <a:noFill/>
              <a:ln w="7938">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en-US" sz="1015"/>
              </a:p>
            </p:txBody>
          </p:sp>
          <p:sp>
            <p:nvSpPr>
              <p:cNvPr id="54" name="Freeform 213"/>
              <p:cNvSpPr/>
              <p:nvPr userDrawn="1"/>
            </p:nvSpPr>
            <p:spPr bwMode="auto">
              <a:xfrm>
                <a:off x="6226196" y="3103600"/>
                <a:ext cx="17463" cy="74613"/>
              </a:xfrm>
              <a:custGeom>
                <a:avLst/>
                <a:gdLst>
                  <a:gd name="T0" fmla="*/ 22 w 22"/>
                  <a:gd name="T1" fmla="*/ 58 h 93"/>
                  <a:gd name="T2" fmla="*/ 22 w 22"/>
                  <a:gd name="T3" fmla="*/ 93 h 93"/>
                  <a:gd name="T4" fmla="*/ 0 w 22"/>
                  <a:gd name="T5" fmla="*/ 93 h 93"/>
                  <a:gd name="T6" fmla="*/ 0 w 22"/>
                  <a:gd name="T7" fmla="*/ 58 h 93"/>
                  <a:gd name="T8" fmla="*/ 0 w 22"/>
                  <a:gd name="T9" fmla="*/ 58 h 93"/>
                  <a:gd name="T10" fmla="*/ 0 w 22"/>
                  <a:gd name="T11" fmla="*/ 55 h 93"/>
                  <a:gd name="T12" fmla="*/ 3 w 22"/>
                  <a:gd name="T13" fmla="*/ 51 h 93"/>
                  <a:gd name="T14" fmla="*/ 5 w 22"/>
                  <a:gd name="T15" fmla="*/ 49 h 93"/>
                  <a:gd name="T16" fmla="*/ 8 w 22"/>
                  <a:gd name="T17" fmla="*/ 47 h 93"/>
                  <a:gd name="T18" fmla="*/ 8 w 22"/>
                  <a:gd name="T19" fmla="*/ 3 h 93"/>
                  <a:gd name="T20" fmla="*/ 8 w 22"/>
                  <a:gd name="T21" fmla="*/ 3 h 93"/>
                  <a:gd name="T22" fmla="*/ 8 w 22"/>
                  <a:gd name="T23" fmla="*/ 1 h 93"/>
                  <a:gd name="T24" fmla="*/ 12 w 22"/>
                  <a:gd name="T25" fmla="*/ 0 h 93"/>
                  <a:gd name="T26" fmla="*/ 12 w 22"/>
                  <a:gd name="T27" fmla="*/ 0 h 93"/>
                  <a:gd name="T28" fmla="*/ 14 w 22"/>
                  <a:gd name="T29" fmla="*/ 1 h 93"/>
                  <a:gd name="T30" fmla="*/ 15 w 22"/>
                  <a:gd name="T31" fmla="*/ 3 h 93"/>
                  <a:gd name="T32" fmla="*/ 15 w 22"/>
                  <a:gd name="T33" fmla="*/ 47 h 93"/>
                  <a:gd name="T34" fmla="*/ 15 w 22"/>
                  <a:gd name="T35" fmla="*/ 47 h 93"/>
                  <a:gd name="T36" fmla="*/ 19 w 22"/>
                  <a:gd name="T37" fmla="*/ 49 h 93"/>
                  <a:gd name="T38" fmla="*/ 21 w 22"/>
                  <a:gd name="T39" fmla="*/ 51 h 93"/>
                  <a:gd name="T40" fmla="*/ 22 w 22"/>
                  <a:gd name="T41" fmla="*/ 55 h 93"/>
                  <a:gd name="T42" fmla="*/ 22 w 22"/>
                  <a:gd name="T43" fmla="*/ 58 h 93"/>
                  <a:gd name="T44" fmla="*/ 22 w 22"/>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22" y="58"/>
                    </a:moveTo>
                    <a:lnTo>
                      <a:pt x="22" y="93"/>
                    </a:lnTo>
                    <a:lnTo>
                      <a:pt x="0" y="93"/>
                    </a:lnTo>
                    <a:lnTo>
                      <a:pt x="0" y="58"/>
                    </a:lnTo>
                    <a:lnTo>
                      <a:pt x="0" y="58"/>
                    </a:lnTo>
                    <a:lnTo>
                      <a:pt x="0" y="55"/>
                    </a:lnTo>
                    <a:lnTo>
                      <a:pt x="3" y="51"/>
                    </a:lnTo>
                    <a:lnTo>
                      <a:pt x="5" y="49"/>
                    </a:lnTo>
                    <a:lnTo>
                      <a:pt x="8" y="47"/>
                    </a:lnTo>
                    <a:lnTo>
                      <a:pt x="8" y="3"/>
                    </a:lnTo>
                    <a:lnTo>
                      <a:pt x="8" y="3"/>
                    </a:lnTo>
                    <a:lnTo>
                      <a:pt x="8" y="1"/>
                    </a:lnTo>
                    <a:lnTo>
                      <a:pt x="12" y="0"/>
                    </a:lnTo>
                    <a:lnTo>
                      <a:pt x="12" y="0"/>
                    </a:lnTo>
                    <a:lnTo>
                      <a:pt x="14" y="1"/>
                    </a:lnTo>
                    <a:lnTo>
                      <a:pt x="15" y="3"/>
                    </a:lnTo>
                    <a:lnTo>
                      <a:pt x="15" y="47"/>
                    </a:lnTo>
                    <a:lnTo>
                      <a:pt x="15" y="47"/>
                    </a:lnTo>
                    <a:lnTo>
                      <a:pt x="19" y="49"/>
                    </a:lnTo>
                    <a:lnTo>
                      <a:pt x="21" y="51"/>
                    </a:lnTo>
                    <a:lnTo>
                      <a:pt x="22" y="55"/>
                    </a:lnTo>
                    <a:lnTo>
                      <a:pt x="22" y="58"/>
                    </a:lnTo>
                    <a:lnTo>
                      <a:pt x="22"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5" name="Freeform 214"/>
              <p:cNvSpPr/>
              <p:nvPr userDrawn="1"/>
            </p:nvSpPr>
            <p:spPr bwMode="auto">
              <a:xfrm>
                <a:off x="625635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6" name="Freeform 215"/>
              <p:cNvSpPr/>
              <p:nvPr userDrawn="1"/>
            </p:nvSpPr>
            <p:spPr bwMode="auto">
              <a:xfrm>
                <a:off x="6286521"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7" name="Freeform 216"/>
              <p:cNvSpPr/>
              <p:nvPr userDrawn="1"/>
            </p:nvSpPr>
            <p:spPr bwMode="auto">
              <a:xfrm>
                <a:off x="6316684"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8" name="Freeform 217"/>
              <p:cNvSpPr/>
              <p:nvPr userDrawn="1"/>
            </p:nvSpPr>
            <p:spPr bwMode="auto">
              <a:xfrm>
                <a:off x="6346847"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9" name="Freeform 218"/>
              <p:cNvSpPr/>
              <p:nvPr userDrawn="1"/>
            </p:nvSpPr>
            <p:spPr bwMode="auto">
              <a:xfrm>
                <a:off x="637700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0" name="Freeform 219"/>
              <p:cNvSpPr/>
              <p:nvPr userDrawn="1"/>
            </p:nvSpPr>
            <p:spPr bwMode="auto">
              <a:xfrm>
                <a:off x="6408759"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1" name="Freeform 220"/>
              <p:cNvSpPr/>
              <p:nvPr userDrawn="1"/>
            </p:nvSpPr>
            <p:spPr bwMode="auto">
              <a:xfrm>
                <a:off x="6438922"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2" name="Freeform 221"/>
              <p:cNvSpPr/>
              <p:nvPr userDrawn="1"/>
            </p:nvSpPr>
            <p:spPr bwMode="auto">
              <a:xfrm>
                <a:off x="6499247"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1 w 21"/>
                  <a:gd name="T25" fmla="*/ 0 h 93"/>
                  <a:gd name="T26" fmla="*/ 11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1" y="0"/>
                    </a:lnTo>
                    <a:lnTo>
                      <a:pt x="11"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3" name="Freeform 222"/>
              <p:cNvSpPr/>
              <p:nvPr userDrawn="1"/>
            </p:nvSpPr>
            <p:spPr bwMode="auto">
              <a:xfrm>
                <a:off x="6469085"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4" name="Freeform 223"/>
              <p:cNvSpPr/>
              <p:nvPr userDrawn="1"/>
            </p:nvSpPr>
            <p:spPr bwMode="auto">
              <a:xfrm>
                <a:off x="6499247"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1 w 21"/>
                  <a:gd name="T25" fmla="*/ 93 h 93"/>
                  <a:gd name="T26" fmla="*/ 11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1" y="93"/>
                    </a:lnTo>
                    <a:lnTo>
                      <a:pt x="11"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5" name="Freeform 224"/>
              <p:cNvSpPr/>
              <p:nvPr userDrawn="1"/>
            </p:nvSpPr>
            <p:spPr bwMode="auto">
              <a:xfrm>
                <a:off x="6469085"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6" name="Freeform 225"/>
              <p:cNvSpPr/>
              <p:nvPr userDrawn="1"/>
            </p:nvSpPr>
            <p:spPr bwMode="auto">
              <a:xfrm>
                <a:off x="6438922"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7" name="Freeform 226"/>
              <p:cNvSpPr/>
              <p:nvPr userDrawn="1"/>
            </p:nvSpPr>
            <p:spPr bwMode="auto">
              <a:xfrm>
                <a:off x="6408759"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8" name="Freeform 227"/>
              <p:cNvSpPr/>
              <p:nvPr userDrawn="1"/>
            </p:nvSpPr>
            <p:spPr bwMode="auto">
              <a:xfrm>
                <a:off x="637700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9" name="Freeform 228"/>
              <p:cNvSpPr/>
              <p:nvPr userDrawn="1"/>
            </p:nvSpPr>
            <p:spPr bwMode="auto">
              <a:xfrm>
                <a:off x="6346847"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0" name="Freeform 229"/>
              <p:cNvSpPr/>
              <p:nvPr userDrawn="1"/>
            </p:nvSpPr>
            <p:spPr bwMode="auto">
              <a:xfrm>
                <a:off x="6316684"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1" name="Freeform 230"/>
              <p:cNvSpPr/>
              <p:nvPr userDrawn="1"/>
            </p:nvSpPr>
            <p:spPr bwMode="auto">
              <a:xfrm>
                <a:off x="6286521"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2" name="Freeform 231"/>
              <p:cNvSpPr/>
              <p:nvPr userDrawn="1"/>
            </p:nvSpPr>
            <p:spPr bwMode="auto">
              <a:xfrm>
                <a:off x="6226196" y="3563980"/>
                <a:ext cx="17463" cy="74613"/>
              </a:xfrm>
              <a:custGeom>
                <a:avLst/>
                <a:gdLst>
                  <a:gd name="T0" fmla="*/ 0 w 22"/>
                  <a:gd name="T1" fmla="*/ 35 h 93"/>
                  <a:gd name="T2" fmla="*/ 0 w 22"/>
                  <a:gd name="T3" fmla="*/ 0 h 93"/>
                  <a:gd name="T4" fmla="*/ 22 w 22"/>
                  <a:gd name="T5" fmla="*/ 0 h 93"/>
                  <a:gd name="T6" fmla="*/ 22 w 22"/>
                  <a:gd name="T7" fmla="*/ 35 h 93"/>
                  <a:gd name="T8" fmla="*/ 22 w 22"/>
                  <a:gd name="T9" fmla="*/ 35 h 93"/>
                  <a:gd name="T10" fmla="*/ 22 w 22"/>
                  <a:gd name="T11" fmla="*/ 38 h 93"/>
                  <a:gd name="T12" fmla="*/ 21 w 22"/>
                  <a:gd name="T13" fmla="*/ 42 h 93"/>
                  <a:gd name="T14" fmla="*/ 19 w 22"/>
                  <a:gd name="T15" fmla="*/ 44 h 93"/>
                  <a:gd name="T16" fmla="*/ 15 w 22"/>
                  <a:gd name="T17" fmla="*/ 45 h 93"/>
                  <a:gd name="T18" fmla="*/ 15 w 22"/>
                  <a:gd name="T19" fmla="*/ 90 h 93"/>
                  <a:gd name="T20" fmla="*/ 15 w 22"/>
                  <a:gd name="T21" fmla="*/ 90 h 93"/>
                  <a:gd name="T22" fmla="*/ 14 w 22"/>
                  <a:gd name="T23" fmla="*/ 92 h 93"/>
                  <a:gd name="T24" fmla="*/ 12 w 22"/>
                  <a:gd name="T25" fmla="*/ 93 h 93"/>
                  <a:gd name="T26" fmla="*/ 12 w 22"/>
                  <a:gd name="T27" fmla="*/ 93 h 93"/>
                  <a:gd name="T28" fmla="*/ 8 w 22"/>
                  <a:gd name="T29" fmla="*/ 92 h 93"/>
                  <a:gd name="T30" fmla="*/ 8 w 22"/>
                  <a:gd name="T31" fmla="*/ 90 h 93"/>
                  <a:gd name="T32" fmla="*/ 8 w 22"/>
                  <a:gd name="T33" fmla="*/ 45 h 93"/>
                  <a:gd name="T34" fmla="*/ 8 w 22"/>
                  <a:gd name="T35" fmla="*/ 45 h 93"/>
                  <a:gd name="T36" fmla="*/ 5 w 22"/>
                  <a:gd name="T37" fmla="*/ 44 h 93"/>
                  <a:gd name="T38" fmla="*/ 3 w 22"/>
                  <a:gd name="T39" fmla="*/ 42 h 93"/>
                  <a:gd name="T40" fmla="*/ 2 w 22"/>
                  <a:gd name="T41" fmla="*/ 38 h 93"/>
                  <a:gd name="T42" fmla="*/ 0 w 22"/>
                  <a:gd name="T43" fmla="*/ 35 h 93"/>
                  <a:gd name="T44" fmla="*/ 0 w 22"/>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0" y="35"/>
                    </a:moveTo>
                    <a:lnTo>
                      <a:pt x="0" y="0"/>
                    </a:lnTo>
                    <a:lnTo>
                      <a:pt x="22" y="0"/>
                    </a:lnTo>
                    <a:lnTo>
                      <a:pt x="22" y="35"/>
                    </a:lnTo>
                    <a:lnTo>
                      <a:pt x="22" y="35"/>
                    </a:lnTo>
                    <a:lnTo>
                      <a:pt x="22" y="38"/>
                    </a:lnTo>
                    <a:lnTo>
                      <a:pt x="21" y="42"/>
                    </a:lnTo>
                    <a:lnTo>
                      <a:pt x="19" y="44"/>
                    </a:lnTo>
                    <a:lnTo>
                      <a:pt x="15" y="45"/>
                    </a:lnTo>
                    <a:lnTo>
                      <a:pt x="15" y="90"/>
                    </a:lnTo>
                    <a:lnTo>
                      <a:pt x="15" y="90"/>
                    </a:lnTo>
                    <a:lnTo>
                      <a:pt x="14" y="92"/>
                    </a:lnTo>
                    <a:lnTo>
                      <a:pt x="12" y="93"/>
                    </a:lnTo>
                    <a:lnTo>
                      <a:pt x="12" y="93"/>
                    </a:lnTo>
                    <a:lnTo>
                      <a:pt x="8"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3" name="Freeform 232"/>
              <p:cNvSpPr/>
              <p:nvPr userDrawn="1"/>
            </p:nvSpPr>
            <p:spPr bwMode="auto">
              <a:xfrm>
                <a:off x="625635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4" name="Freeform 233"/>
              <p:cNvSpPr/>
              <p:nvPr userDrawn="1"/>
            </p:nvSpPr>
            <p:spPr bwMode="auto">
              <a:xfrm>
                <a:off x="6103958" y="349889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9 h 23"/>
                  <a:gd name="T16" fmla="*/ 48 w 95"/>
                  <a:gd name="T17" fmla="*/ 15 h 23"/>
                  <a:gd name="T18" fmla="*/ 5 w 95"/>
                  <a:gd name="T19" fmla="*/ 15 h 23"/>
                  <a:gd name="T20" fmla="*/ 5 w 95"/>
                  <a:gd name="T21" fmla="*/ 15 h 23"/>
                  <a:gd name="T22" fmla="*/ 1 w 95"/>
                  <a:gd name="T23" fmla="*/ 14 h 23"/>
                  <a:gd name="T24" fmla="*/ 0 w 95"/>
                  <a:gd name="T25" fmla="*/ 12 h 23"/>
                  <a:gd name="T26" fmla="*/ 0 w 95"/>
                  <a:gd name="T27" fmla="*/ 12 h 23"/>
                  <a:gd name="T28" fmla="*/ 1 w 95"/>
                  <a:gd name="T29" fmla="*/ 9 h 23"/>
                  <a:gd name="T30" fmla="*/ 5 w 95"/>
                  <a:gd name="T31" fmla="*/ 8 h 23"/>
                  <a:gd name="T32" fmla="*/ 48 w 95"/>
                  <a:gd name="T33" fmla="*/ 8 h 23"/>
                  <a:gd name="T34" fmla="*/ 48 w 95"/>
                  <a:gd name="T35" fmla="*/ 8 h 23"/>
                  <a:gd name="T36" fmla="*/ 51 w 95"/>
                  <a:gd name="T37" fmla="*/ 5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9"/>
                    </a:lnTo>
                    <a:lnTo>
                      <a:pt x="48" y="15"/>
                    </a:lnTo>
                    <a:lnTo>
                      <a:pt x="5" y="15"/>
                    </a:lnTo>
                    <a:lnTo>
                      <a:pt x="5" y="15"/>
                    </a:lnTo>
                    <a:lnTo>
                      <a:pt x="1" y="14"/>
                    </a:lnTo>
                    <a:lnTo>
                      <a:pt x="0" y="12"/>
                    </a:lnTo>
                    <a:lnTo>
                      <a:pt x="0" y="12"/>
                    </a:lnTo>
                    <a:lnTo>
                      <a:pt x="1" y="9"/>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5" name="Freeform 234"/>
              <p:cNvSpPr/>
              <p:nvPr userDrawn="1"/>
            </p:nvSpPr>
            <p:spPr bwMode="auto">
              <a:xfrm>
                <a:off x="6103958" y="3468729"/>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8 h 22"/>
                  <a:gd name="T32" fmla="*/ 48 w 95"/>
                  <a:gd name="T33" fmla="*/ 8 h 22"/>
                  <a:gd name="T34" fmla="*/ 48 w 95"/>
                  <a:gd name="T35" fmla="*/ 8 h 22"/>
                  <a:gd name="T36" fmla="*/ 51 w 95"/>
                  <a:gd name="T37" fmla="*/ 5 h 22"/>
                  <a:gd name="T38" fmla="*/ 53 w 95"/>
                  <a:gd name="T39" fmla="*/ 2 h 22"/>
                  <a:gd name="T40" fmla="*/ 55 w 95"/>
                  <a:gd name="T41" fmla="*/ 1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6" name="Freeform 235"/>
              <p:cNvSpPr/>
              <p:nvPr userDrawn="1"/>
            </p:nvSpPr>
            <p:spPr bwMode="auto">
              <a:xfrm>
                <a:off x="6103958" y="3438566"/>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7" name="Freeform 236"/>
              <p:cNvSpPr/>
              <p:nvPr userDrawn="1"/>
            </p:nvSpPr>
            <p:spPr bwMode="auto">
              <a:xfrm>
                <a:off x="6103958" y="3408403"/>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8" name="Freeform 237"/>
              <p:cNvSpPr/>
              <p:nvPr userDrawn="1"/>
            </p:nvSpPr>
            <p:spPr bwMode="auto">
              <a:xfrm>
                <a:off x="6103958" y="3378241"/>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9" name="Freeform 238"/>
              <p:cNvSpPr/>
              <p:nvPr userDrawn="1"/>
            </p:nvSpPr>
            <p:spPr bwMode="auto">
              <a:xfrm>
                <a:off x="6103958" y="3348078"/>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0" name="Freeform 239"/>
              <p:cNvSpPr/>
              <p:nvPr userDrawn="1"/>
            </p:nvSpPr>
            <p:spPr bwMode="auto">
              <a:xfrm>
                <a:off x="6103958" y="3317915"/>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4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4"/>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1" name="Freeform 240"/>
              <p:cNvSpPr/>
              <p:nvPr userDrawn="1"/>
            </p:nvSpPr>
            <p:spPr bwMode="auto">
              <a:xfrm>
                <a:off x="6103958" y="3287752"/>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4 h 22"/>
                  <a:gd name="T18" fmla="*/ 5 w 95"/>
                  <a:gd name="T19" fmla="*/ 14 h 22"/>
                  <a:gd name="T20" fmla="*/ 5 w 95"/>
                  <a:gd name="T21" fmla="*/ 14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3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4"/>
                    </a:lnTo>
                    <a:lnTo>
                      <a:pt x="5" y="14"/>
                    </a:lnTo>
                    <a:lnTo>
                      <a:pt x="5" y="14"/>
                    </a:lnTo>
                    <a:lnTo>
                      <a:pt x="1" y="14"/>
                    </a:lnTo>
                    <a:lnTo>
                      <a:pt x="0" y="10"/>
                    </a:lnTo>
                    <a:lnTo>
                      <a:pt x="0" y="10"/>
                    </a:lnTo>
                    <a:lnTo>
                      <a:pt x="1" y="8"/>
                    </a:lnTo>
                    <a:lnTo>
                      <a:pt x="5" y="7"/>
                    </a:lnTo>
                    <a:lnTo>
                      <a:pt x="48" y="7"/>
                    </a:lnTo>
                    <a:lnTo>
                      <a:pt x="48" y="7"/>
                    </a:lnTo>
                    <a:lnTo>
                      <a:pt x="51" y="3"/>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2" name="Freeform 241"/>
              <p:cNvSpPr/>
              <p:nvPr userDrawn="1"/>
            </p:nvSpPr>
            <p:spPr bwMode="auto">
              <a:xfrm>
                <a:off x="6103958" y="3225839"/>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3" name="Freeform 242"/>
              <p:cNvSpPr/>
              <p:nvPr userDrawn="1"/>
            </p:nvSpPr>
            <p:spPr bwMode="auto">
              <a:xfrm>
                <a:off x="6103958" y="325600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4" name="Freeform 243"/>
              <p:cNvSpPr/>
              <p:nvPr userDrawn="1"/>
            </p:nvSpPr>
            <p:spPr bwMode="auto">
              <a:xfrm>
                <a:off x="6564335" y="3225839"/>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5" name="Freeform 244"/>
              <p:cNvSpPr/>
              <p:nvPr userDrawn="1"/>
            </p:nvSpPr>
            <p:spPr bwMode="auto">
              <a:xfrm>
                <a:off x="6564335" y="325600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6" name="Freeform 245"/>
              <p:cNvSpPr/>
              <p:nvPr userDrawn="1"/>
            </p:nvSpPr>
            <p:spPr bwMode="auto">
              <a:xfrm>
                <a:off x="6564335" y="3287752"/>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3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4 h 22"/>
                  <a:gd name="T32" fmla="*/ 46 w 95"/>
                  <a:gd name="T33" fmla="*/ 14 h 22"/>
                  <a:gd name="T34" fmla="*/ 46 w 95"/>
                  <a:gd name="T35" fmla="*/ 14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3"/>
                    </a:lnTo>
                    <a:lnTo>
                      <a:pt x="46" y="7"/>
                    </a:lnTo>
                    <a:lnTo>
                      <a:pt x="91" y="7"/>
                    </a:lnTo>
                    <a:lnTo>
                      <a:pt x="91" y="7"/>
                    </a:lnTo>
                    <a:lnTo>
                      <a:pt x="94" y="8"/>
                    </a:lnTo>
                    <a:lnTo>
                      <a:pt x="95" y="10"/>
                    </a:lnTo>
                    <a:lnTo>
                      <a:pt x="95" y="10"/>
                    </a:lnTo>
                    <a:lnTo>
                      <a:pt x="94" y="14"/>
                    </a:lnTo>
                    <a:lnTo>
                      <a:pt x="91" y="14"/>
                    </a:lnTo>
                    <a:lnTo>
                      <a:pt x="46" y="14"/>
                    </a:lnTo>
                    <a:lnTo>
                      <a:pt x="46" y="14"/>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7" name="Freeform 246"/>
              <p:cNvSpPr/>
              <p:nvPr userDrawn="1"/>
            </p:nvSpPr>
            <p:spPr bwMode="auto">
              <a:xfrm>
                <a:off x="6564335" y="3317915"/>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4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4"/>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8" name="Freeform 247"/>
              <p:cNvSpPr/>
              <p:nvPr userDrawn="1"/>
            </p:nvSpPr>
            <p:spPr bwMode="auto">
              <a:xfrm>
                <a:off x="6564335" y="3348078"/>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5"/>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9" name="Freeform 248"/>
              <p:cNvSpPr/>
              <p:nvPr userDrawn="1"/>
            </p:nvSpPr>
            <p:spPr bwMode="auto">
              <a:xfrm>
                <a:off x="6564335" y="3378241"/>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0" name="Freeform 249"/>
              <p:cNvSpPr/>
              <p:nvPr userDrawn="1"/>
            </p:nvSpPr>
            <p:spPr bwMode="auto">
              <a:xfrm>
                <a:off x="6564335" y="3408403"/>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1" name="Freeform 250"/>
              <p:cNvSpPr/>
              <p:nvPr userDrawn="1"/>
            </p:nvSpPr>
            <p:spPr bwMode="auto">
              <a:xfrm>
                <a:off x="6564335" y="3438566"/>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2" name="Freeform 251"/>
              <p:cNvSpPr/>
              <p:nvPr userDrawn="1"/>
            </p:nvSpPr>
            <p:spPr bwMode="auto">
              <a:xfrm>
                <a:off x="6564335" y="349889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5 h 23"/>
                  <a:gd name="T16" fmla="*/ 46 w 95"/>
                  <a:gd name="T17" fmla="*/ 8 h 23"/>
                  <a:gd name="T18" fmla="*/ 91 w 95"/>
                  <a:gd name="T19" fmla="*/ 8 h 23"/>
                  <a:gd name="T20" fmla="*/ 91 w 95"/>
                  <a:gd name="T21" fmla="*/ 8 h 23"/>
                  <a:gd name="T22" fmla="*/ 94 w 95"/>
                  <a:gd name="T23" fmla="*/ 9 h 23"/>
                  <a:gd name="T24" fmla="*/ 95 w 95"/>
                  <a:gd name="T25" fmla="*/ 12 h 23"/>
                  <a:gd name="T26" fmla="*/ 95 w 95"/>
                  <a:gd name="T27" fmla="*/ 12 h 23"/>
                  <a:gd name="T28" fmla="*/ 94 w 95"/>
                  <a:gd name="T29" fmla="*/ 14 h 23"/>
                  <a:gd name="T30" fmla="*/ 91 w 95"/>
                  <a:gd name="T31" fmla="*/ 15 h 23"/>
                  <a:gd name="T32" fmla="*/ 46 w 95"/>
                  <a:gd name="T33" fmla="*/ 15 h 23"/>
                  <a:gd name="T34" fmla="*/ 46 w 95"/>
                  <a:gd name="T35" fmla="*/ 15 h 23"/>
                  <a:gd name="T36" fmla="*/ 45 w 95"/>
                  <a:gd name="T37" fmla="*/ 19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5"/>
                    </a:lnTo>
                    <a:lnTo>
                      <a:pt x="46" y="8"/>
                    </a:lnTo>
                    <a:lnTo>
                      <a:pt x="91" y="8"/>
                    </a:lnTo>
                    <a:lnTo>
                      <a:pt x="91" y="8"/>
                    </a:lnTo>
                    <a:lnTo>
                      <a:pt x="94" y="9"/>
                    </a:lnTo>
                    <a:lnTo>
                      <a:pt x="95" y="12"/>
                    </a:lnTo>
                    <a:lnTo>
                      <a:pt x="95" y="12"/>
                    </a:lnTo>
                    <a:lnTo>
                      <a:pt x="94" y="14"/>
                    </a:lnTo>
                    <a:lnTo>
                      <a:pt x="91" y="15"/>
                    </a:lnTo>
                    <a:lnTo>
                      <a:pt x="46" y="15"/>
                    </a:lnTo>
                    <a:lnTo>
                      <a:pt x="46" y="15"/>
                    </a:lnTo>
                    <a:lnTo>
                      <a:pt x="45" y="19"/>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3" name="Freeform 252"/>
              <p:cNvSpPr/>
              <p:nvPr userDrawn="1"/>
            </p:nvSpPr>
            <p:spPr bwMode="auto">
              <a:xfrm>
                <a:off x="6564335" y="3468729"/>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8 h 22"/>
                  <a:gd name="T18" fmla="*/ 91 w 95"/>
                  <a:gd name="T19" fmla="*/ 8 h 22"/>
                  <a:gd name="T20" fmla="*/ 91 w 95"/>
                  <a:gd name="T21" fmla="*/ 8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8"/>
                    </a:lnTo>
                    <a:lnTo>
                      <a:pt x="91" y="8"/>
                    </a:lnTo>
                    <a:lnTo>
                      <a:pt x="91" y="8"/>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nvGrpSpPr>
            <p:cNvPr id="94" name="Group 380"/>
            <p:cNvGrpSpPr/>
            <p:nvPr/>
          </p:nvGrpSpPr>
          <p:grpSpPr>
            <a:xfrm>
              <a:off x="8153493" y="4013334"/>
              <a:ext cx="808040" cy="808047"/>
              <a:chOff x="4978417" y="2967073"/>
              <a:chExt cx="808040" cy="808047"/>
            </a:xfrm>
          </p:grpSpPr>
          <p:sp>
            <p:nvSpPr>
              <p:cNvPr id="95" name="Freeform 211"/>
              <p:cNvSpPr/>
              <p:nvPr userDrawn="1"/>
            </p:nvSpPr>
            <p:spPr bwMode="auto">
              <a:xfrm>
                <a:off x="4978417" y="2967073"/>
                <a:ext cx="808040" cy="808047"/>
              </a:xfrm>
              <a:custGeom>
                <a:avLst/>
                <a:gdLst>
                  <a:gd name="T0" fmla="*/ 1017 w 1018"/>
                  <a:gd name="T1" fmla="*/ 536 h 1018"/>
                  <a:gd name="T2" fmla="*/ 1008 w 1018"/>
                  <a:gd name="T3" fmla="*/ 612 h 1018"/>
                  <a:gd name="T4" fmla="*/ 987 w 1018"/>
                  <a:gd name="T5" fmla="*/ 684 h 1018"/>
                  <a:gd name="T6" fmla="*/ 956 w 1018"/>
                  <a:gd name="T7" fmla="*/ 751 h 1018"/>
                  <a:gd name="T8" fmla="*/ 917 w 1018"/>
                  <a:gd name="T9" fmla="*/ 813 h 1018"/>
                  <a:gd name="T10" fmla="*/ 869 w 1018"/>
                  <a:gd name="T11" fmla="*/ 869 h 1018"/>
                  <a:gd name="T12" fmla="*/ 813 w 1018"/>
                  <a:gd name="T13" fmla="*/ 917 h 1018"/>
                  <a:gd name="T14" fmla="*/ 752 w 1018"/>
                  <a:gd name="T15" fmla="*/ 956 h 1018"/>
                  <a:gd name="T16" fmla="*/ 685 w 1018"/>
                  <a:gd name="T17" fmla="*/ 987 h 1018"/>
                  <a:gd name="T18" fmla="*/ 612 w 1018"/>
                  <a:gd name="T19" fmla="*/ 1008 h 1018"/>
                  <a:gd name="T20" fmla="*/ 536 w 1018"/>
                  <a:gd name="T21" fmla="*/ 1017 h 1018"/>
                  <a:gd name="T22" fmla="*/ 483 w 1018"/>
                  <a:gd name="T23" fmla="*/ 1017 h 1018"/>
                  <a:gd name="T24" fmla="*/ 407 w 1018"/>
                  <a:gd name="T25" fmla="*/ 1008 h 1018"/>
                  <a:gd name="T26" fmla="*/ 334 w 1018"/>
                  <a:gd name="T27" fmla="*/ 987 h 1018"/>
                  <a:gd name="T28" fmla="*/ 268 w 1018"/>
                  <a:gd name="T29" fmla="*/ 956 h 1018"/>
                  <a:gd name="T30" fmla="*/ 205 w 1018"/>
                  <a:gd name="T31" fmla="*/ 917 h 1018"/>
                  <a:gd name="T32" fmla="*/ 150 w 1018"/>
                  <a:gd name="T33" fmla="*/ 869 h 1018"/>
                  <a:gd name="T34" fmla="*/ 102 w 1018"/>
                  <a:gd name="T35" fmla="*/ 813 h 1018"/>
                  <a:gd name="T36" fmla="*/ 63 w 1018"/>
                  <a:gd name="T37" fmla="*/ 751 h 1018"/>
                  <a:gd name="T38" fmla="*/ 32 w 1018"/>
                  <a:gd name="T39" fmla="*/ 684 h 1018"/>
                  <a:gd name="T40" fmla="*/ 11 w 1018"/>
                  <a:gd name="T41" fmla="*/ 612 h 1018"/>
                  <a:gd name="T42" fmla="*/ 2 w 1018"/>
                  <a:gd name="T43" fmla="*/ 536 h 1018"/>
                  <a:gd name="T44" fmla="*/ 2 w 1018"/>
                  <a:gd name="T45" fmla="*/ 483 h 1018"/>
                  <a:gd name="T46" fmla="*/ 11 w 1018"/>
                  <a:gd name="T47" fmla="*/ 406 h 1018"/>
                  <a:gd name="T48" fmla="*/ 32 w 1018"/>
                  <a:gd name="T49" fmla="*/ 334 h 1018"/>
                  <a:gd name="T50" fmla="*/ 63 w 1018"/>
                  <a:gd name="T51" fmla="*/ 266 h 1018"/>
                  <a:gd name="T52" fmla="*/ 102 w 1018"/>
                  <a:gd name="T53" fmla="*/ 205 h 1018"/>
                  <a:gd name="T54" fmla="*/ 150 w 1018"/>
                  <a:gd name="T55" fmla="*/ 150 h 1018"/>
                  <a:gd name="T56" fmla="*/ 205 w 1018"/>
                  <a:gd name="T57" fmla="*/ 101 h 1018"/>
                  <a:gd name="T58" fmla="*/ 268 w 1018"/>
                  <a:gd name="T59" fmla="*/ 62 h 1018"/>
                  <a:gd name="T60" fmla="*/ 334 w 1018"/>
                  <a:gd name="T61" fmla="*/ 31 h 1018"/>
                  <a:gd name="T62" fmla="*/ 407 w 1018"/>
                  <a:gd name="T63" fmla="*/ 10 h 1018"/>
                  <a:gd name="T64" fmla="*/ 483 w 1018"/>
                  <a:gd name="T65" fmla="*/ 1 h 1018"/>
                  <a:gd name="T66" fmla="*/ 536 w 1018"/>
                  <a:gd name="T67" fmla="*/ 1 h 1018"/>
                  <a:gd name="T68" fmla="*/ 612 w 1018"/>
                  <a:gd name="T69" fmla="*/ 10 h 1018"/>
                  <a:gd name="T70" fmla="*/ 685 w 1018"/>
                  <a:gd name="T71" fmla="*/ 31 h 1018"/>
                  <a:gd name="T72" fmla="*/ 752 w 1018"/>
                  <a:gd name="T73" fmla="*/ 62 h 1018"/>
                  <a:gd name="T74" fmla="*/ 813 w 1018"/>
                  <a:gd name="T75" fmla="*/ 101 h 1018"/>
                  <a:gd name="T76" fmla="*/ 869 w 1018"/>
                  <a:gd name="T77" fmla="*/ 150 h 1018"/>
                  <a:gd name="T78" fmla="*/ 917 w 1018"/>
                  <a:gd name="T79" fmla="*/ 205 h 1018"/>
                  <a:gd name="T80" fmla="*/ 956 w 1018"/>
                  <a:gd name="T81" fmla="*/ 266 h 1018"/>
                  <a:gd name="T82" fmla="*/ 987 w 1018"/>
                  <a:gd name="T83" fmla="*/ 334 h 1018"/>
                  <a:gd name="T84" fmla="*/ 1008 w 1018"/>
                  <a:gd name="T85" fmla="*/ 406 h 1018"/>
                  <a:gd name="T86" fmla="*/ 1017 w 1018"/>
                  <a:gd name="T87" fmla="*/ 4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018">
                    <a:moveTo>
                      <a:pt x="1018" y="509"/>
                    </a:moveTo>
                    <a:lnTo>
                      <a:pt x="1018" y="509"/>
                    </a:lnTo>
                    <a:lnTo>
                      <a:pt x="1017" y="536"/>
                    </a:lnTo>
                    <a:lnTo>
                      <a:pt x="1015" y="561"/>
                    </a:lnTo>
                    <a:lnTo>
                      <a:pt x="1013" y="586"/>
                    </a:lnTo>
                    <a:lnTo>
                      <a:pt x="1008" y="612"/>
                    </a:lnTo>
                    <a:lnTo>
                      <a:pt x="1002" y="636"/>
                    </a:lnTo>
                    <a:lnTo>
                      <a:pt x="995" y="660"/>
                    </a:lnTo>
                    <a:lnTo>
                      <a:pt x="987" y="684"/>
                    </a:lnTo>
                    <a:lnTo>
                      <a:pt x="978" y="707"/>
                    </a:lnTo>
                    <a:lnTo>
                      <a:pt x="968" y="729"/>
                    </a:lnTo>
                    <a:lnTo>
                      <a:pt x="956" y="751"/>
                    </a:lnTo>
                    <a:lnTo>
                      <a:pt x="945" y="773"/>
                    </a:lnTo>
                    <a:lnTo>
                      <a:pt x="931" y="794"/>
                    </a:lnTo>
                    <a:lnTo>
                      <a:pt x="917" y="813"/>
                    </a:lnTo>
                    <a:lnTo>
                      <a:pt x="902" y="833"/>
                    </a:lnTo>
                    <a:lnTo>
                      <a:pt x="886" y="851"/>
                    </a:lnTo>
                    <a:lnTo>
                      <a:pt x="869" y="869"/>
                    </a:lnTo>
                    <a:lnTo>
                      <a:pt x="851" y="886"/>
                    </a:lnTo>
                    <a:lnTo>
                      <a:pt x="833" y="902"/>
                    </a:lnTo>
                    <a:lnTo>
                      <a:pt x="813" y="917"/>
                    </a:lnTo>
                    <a:lnTo>
                      <a:pt x="794" y="931"/>
                    </a:lnTo>
                    <a:lnTo>
                      <a:pt x="773" y="945"/>
                    </a:lnTo>
                    <a:lnTo>
                      <a:pt x="752" y="956"/>
                    </a:lnTo>
                    <a:lnTo>
                      <a:pt x="731" y="968"/>
                    </a:lnTo>
                    <a:lnTo>
                      <a:pt x="708" y="978"/>
                    </a:lnTo>
                    <a:lnTo>
                      <a:pt x="685" y="987"/>
                    </a:lnTo>
                    <a:lnTo>
                      <a:pt x="660" y="995"/>
                    </a:lnTo>
                    <a:lnTo>
                      <a:pt x="636" y="1002"/>
                    </a:lnTo>
                    <a:lnTo>
                      <a:pt x="612" y="1008"/>
                    </a:lnTo>
                    <a:lnTo>
                      <a:pt x="587" y="1011"/>
                    </a:lnTo>
                    <a:lnTo>
                      <a:pt x="561" y="1015"/>
                    </a:lnTo>
                    <a:lnTo>
                      <a:pt x="536" y="1017"/>
                    </a:lnTo>
                    <a:lnTo>
                      <a:pt x="509" y="1018"/>
                    </a:lnTo>
                    <a:lnTo>
                      <a:pt x="509" y="1018"/>
                    </a:lnTo>
                    <a:lnTo>
                      <a:pt x="483" y="1017"/>
                    </a:lnTo>
                    <a:lnTo>
                      <a:pt x="458" y="1015"/>
                    </a:lnTo>
                    <a:lnTo>
                      <a:pt x="432" y="1011"/>
                    </a:lnTo>
                    <a:lnTo>
                      <a:pt x="407" y="1008"/>
                    </a:lnTo>
                    <a:lnTo>
                      <a:pt x="383" y="1002"/>
                    </a:lnTo>
                    <a:lnTo>
                      <a:pt x="359" y="995"/>
                    </a:lnTo>
                    <a:lnTo>
                      <a:pt x="334" y="987"/>
                    </a:lnTo>
                    <a:lnTo>
                      <a:pt x="311" y="978"/>
                    </a:lnTo>
                    <a:lnTo>
                      <a:pt x="290" y="968"/>
                    </a:lnTo>
                    <a:lnTo>
                      <a:pt x="268" y="956"/>
                    </a:lnTo>
                    <a:lnTo>
                      <a:pt x="246" y="945"/>
                    </a:lnTo>
                    <a:lnTo>
                      <a:pt x="225" y="931"/>
                    </a:lnTo>
                    <a:lnTo>
                      <a:pt x="205" y="917"/>
                    </a:lnTo>
                    <a:lnTo>
                      <a:pt x="186" y="902"/>
                    </a:lnTo>
                    <a:lnTo>
                      <a:pt x="167" y="886"/>
                    </a:lnTo>
                    <a:lnTo>
                      <a:pt x="150" y="869"/>
                    </a:lnTo>
                    <a:lnTo>
                      <a:pt x="133" y="851"/>
                    </a:lnTo>
                    <a:lnTo>
                      <a:pt x="117" y="833"/>
                    </a:lnTo>
                    <a:lnTo>
                      <a:pt x="102" y="813"/>
                    </a:lnTo>
                    <a:lnTo>
                      <a:pt x="88" y="794"/>
                    </a:lnTo>
                    <a:lnTo>
                      <a:pt x="74" y="773"/>
                    </a:lnTo>
                    <a:lnTo>
                      <a:pt x="63" y="751"/>
                    </a:lnTo>
                    <a:lnTo>
                      <a:pt x="51" y="729"/>
                    </a:lnTo>
                    <a:lnTo>
                      <a:pt x="41" y="707"/>
                    </a:lnTo>
                    <a:lnTo>
                      <a:pt x="32" y="684"/>
                    </a:lnTo>
                    <a:lnTo>
                      <a:pt x="23" y="660"/>
                    </a:lnTo>
                    <a:lnTo>
                      <a:pt x="17" y="636"/>
                    </a:lnTo>
                    <a:lnTo>
                      <a:pt x="11" y="612"/>
                    </a:lnTo>
                    <a:lnTo>
                      <a:pt x="7" y="586"/>
                    </a:lnTo>
                    <a:lnTo>
                      <a:pt x="4" y="561"/>
                    </a:lnTo>
                    <a:lnTo>
                      <a:pt x="2" y="536"/>
                    </a:lnTo>
                    <a:lnTo>
                      <a:pt x="0" y="509"/>
                    </a:lnTo>
                    <a:lnTo>
                      <a:pt x="0" y="509"/>
                    </a:lnTo>
                    <a:lnTo>
                      <a:pt x="2" y="483"/>
                    </a:lnTo>
                    <a:lnTo>
                      <a:pt x="4" y="457"/>
                    </a:lnTo>
                    <a:lnTo>
                      <a:pt x="7" y="432"/>
                    </a:lnTo>
                    <a:lnTo>
                      <a:pt x="11" y="406"/>
                    </a:lnTo>
                    <a:lnTo>
                      <a:pt x="17" y="382"/>
                    </a:lnTo>
                    <a:lnTo>
                      <a:pt x="23" y="358"/>
                    </a:lnTo>
                    <a:lnTo>
                      <a:pt x="32" y="334"/>
                    </a:lnTo>
                    <a:lnTo>
                      <a:pt x="41" y="311"/>
                    </a:lnTo>
                    <a:lnTo>
                      <a:pt x="51" y="289"/>
                    </a:lnTo>
                    <a:lnTo>
                      <a:pt x="63" y="266"/>
                    </a:lnTo>
                    <a:lnTo>
                      <a:pt x="74" y="245"/>
                    </a:lnTo>
                    <a:lnTo>
                      <a:pt x="88" y="224"/>
                    </a:lnTo>
                    <a:lnTo>
                      <a:pt x="102" y="205"/>
                    </a:lnTo>
                    <a:lnTo>
                      <a:pt x="117" y="185"/>
                    </a:lnTo>
                    <a:lnTo>
                      <a:pt x="133" y="167"/>
                    </a:lnTo>
                    <a:lnTo>
                      <a:pt x="150" y="150"/>
                    </a:lnTo>
                    <a:lnTo>
                      <a:pt x="167" y="132"/>
                    </a:lnTo>
                    <a:lnTo>
                      <a:pt x="186" y="116"/>
                    </a:lnTo>
                    <a:lnTo>
                      <a:pt x="205" y="101"/>
                    </a:lnTo>
                    <a:lnTo>
                      <a:pt x="225" y="87"/>
                    </a:lnTo>
                    <a:lnTo>
                      <a:pt x="246" y="73"/>
                    </a:lnTo>
                    <a:lnTo>
                      <a:pt x="268" y="62"/>
                    </a:lnTo>
                    <a:lnTo>
                      <a:pt x="290" y="50"/>
                    </a:lnTo>
                    <a:lnTo>
                      <a:pt x="311" y="40"/>
                    </a:lnTo>
                    <a:lnTo>
                      <a:pt x="334" y="31"/>
                    </a:lnTo>
                    <a:lnTo>
                      <a:pt x="359" y="23"/>
                    </a:lnTo>
                    <a:lnTo>
                      <a:pt x="383" y="16"/>
                    </a:lnTo>
                    <a:lnTo>
                      <a:pt x="407" y="10"/>
                    </a:lnTo>
                    <a:lnTo>
                      <a:pt x="432" y="6"/>
                    </a:lnTo>
                    <a:lnTo>
                      <a:pt x="458" y="3"/>
                    </a:lnTo>
                    <a:lnTo>
                      <a:pt x="483" y="1"/>
                    </a:lnTo>
                    <a:lnTo>
                      <a:pt x="509" y="0"/>
                    </a:lnTo>
                    <a:lnTo>
                      <a:pt x="509" y="0"/>
                    </a:lnTo>
                    <a:lnTo>
                      <a:pt x="536" y="1"/>
                    </a:lnTo>
                    <a:lnTo>
                      <a:pt x="561" y="3"/>
                    </a:lnTo>
                    <a:lnTo>
                      <a:pt x="587" y="6"/>
                    </a:lnTo>
                    <a:lnTo>
                      <a:pt x="612" y="10"/>
                    </a:lnTo>
                    <a:lnTo>
                      <a:pt x="636" y="16"/>
                    </a:lnTo>
                    <a:lnTo>
                      <a:pt x="660" y="23"/>
                    </a:lnTo>
                    <a:lnTo>
                      <a:pt x="685" y="31"/>
                    </a:lnTo>
                    <a:lnTo>
                      <a:pt x="708" y="40"/>
                    </a:lnTo>
                    <a:lnTo>
                      <a:pt x="731" y="50"/>
                    </a:lnTo>
                    <a:lnTo>
                      <a:pt x="752" y="62"/>
                    </a:lnTo>
                    <a:lnTo>
                      <a:pt x="773" y="73"/>
                    </a:lnTo>
                    <a:lnTo>
                      <a:pt x="794" y="87"/>
                    </a:lnTo>
                    <a:lnTo>
                      <a:pt x="813" y="101"/>
                    </a:lnTo>
                    <a:lnTo>
                      <a:pt x="833" y="116"/>
                    </a:lnTo>
                    <a:lnTo>
                      <a:pt x="851" y="132"/>
                    </a:lnTo>
                    <a:lnTo>
                      <a:pt x="869" y="150"/>
                    </a:lnTo>
                    <a:lnTo>
                      <a:pt x="886" y="167"/>
                    </a:lnTo>
                    <a:lnTo>
                      <a:pt x="902" y="185"/>
                    </a:lnTo>
                    <a:lnTo>
                      <a:pt x="917" y="205"/>
                    </a:lnTo>
                    <a:lnTo>
                      <a:pt x="931" y="224"/>
                    </a:lnTo>
                    <a:lnTo>
                      <a:pt x="945" y="245"/>
                    </a:lnTo>
                    <a:lnTo>
                      <a:pt x="956" y="266"/>
                    </a:lnTo>
                    <a:lnTo>
                      <a:pt x="968" y="289"/>
                    </a:lnTo>
                    <a:lnTo>
                      <a:pt x="978" y="311"/>
                    </a:lnTo>
                    <a:lnTo>
                      <a:pt x="987" y="334"/>
                    </a:lnTo>
                    <a:lnTo>
                      <a:pt x="995" y="358"/>
                    </a:lnTo>
                    <a:lnTo>
                      <a:pt x="1002" y="382"/>
                    </a:lnTo>
                    <a:lnTo>
                      <a:pt x="1008" y="406"/>
                    </a:lnTo>
                    <a:lnTo>
                      <a:pt x="1013" y="432"/>
                    </a:lnTo>
                    <a:lnTo>
                      <a:pt x="1015" y="457"/>
                    </a:lnTo>
                    <a:lnTo>
                      <a:pt x="1017" y="483"/>
                    </a:lnTo>
                    <a:lnTo>
                      <a:pt x="1018" y="509"/>
                    </a:lnTo>
                    <a:lnTo>
                      <a:pt x="1018"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6" name="Freeform 253"/>
              <p:cNvSpPr>
                <a:spLocks noEditPoints="1"/>
              </p:cNvSpPr>
              <p:nvPr userDrawn="1"/>
            </p:nvSpPr>
            <p:spPr bwMode="auto">
              <a:xfrm>
                <a:off x="5221305" y="3097250"/>
                <a:ext cx="325439" cy="428630"/>
              </a:xfrm>
              <a:custGeom>
                <a:avLst/>
                <a:gdLst>
                  <a:gd name="T0" fmla="*/ 136 w 409"/>
                  <a:gd name="T1" fmla="*/ 539 h 539"/>
                  <a:gd name="T2" fmla="*/ 120 w 409"/>
                  <a:gd name="T3" fmla="*/ 530 h 539"/>
                  <a:gd name="T4" fmla="*/ 118 w 409"/>
                  <a:gd name="T5" fmla="*/ 482 h 539"/>
                  <a:gd name="T6" fmla="*/ 108 w 409"/>
                  <a:gd name="T7" fmla="*/ 437 h 539"/>
                  <a:gd name="T8" fmla="*/ 80 w 409"/>
                  <a:gd name="T9" fmla="*/ 389 h 539"/>
                  <a:gd name="T10" fmla="*/ 39 w 409"/>
                  <a:gd name="T11" fmla="*/ 324 h 539"/>
                  <a:gd name="T12" fmla="*/ 21 w 409"/>
                  <a:gd name="T13" fmla="*/ 293 h 539"/>
                  <a:gd name="T14" fmla="*/ 18 w 409"/>
                  <a:gd name="T15" fmla="*/ 291 h 539"/>
                  <a:gd name="T16" fmla="*/ 1 w 409"/>
                  <a:gd name="T17" fmla="*/ 227 h 539"/>
                  <a:gd name="T18" fmla="*/ 1 w 409"/>
                  <a:gd name="T19" fmla="*/ 184 h 539"/>
                  <a:gd name="T20" fmla="*/ 16 w 409"/>
                  <a:gd name="T21" fmla="*/ 125 h 539"/>
                  <a:gd name="T22" fmla="*/ 46 w 409"/>
                  <a:gd name="T23" fmla="*/ 74 h 539"/>
                  <a:gd name="T24" fmla="*/ 90 w 409"/>
                  <a:gd name="T25" fmla="*/ 34 h 539"/>
                  <a:gd name="T26" fmla="*/ 144 w 409"/>
                  <a:gd name="T27" fmla="*/ 9 h 539"/>
                  <a:gd name="T28" fmla="*/ 204 w 409"/>
                  <a:gd name="T29" fmla="*/ 0 h 539"/>
                  <a:gd name="T30" fmla="*/ 245 w 409"/>
                  <a:gd name="T31" fmla="*/ 4 h 539"/>
                  <a:gd name="T32" fmla="*/ 302 w 409"/>
                  <a:gd name="T33" fmla="*/ 25 h 539"/>
                  <a:gd name="T34" fmla="*/ 349 w 409"/>
                  <a:gd name="T35" fmla="*/ 59 h 539"/>
                  <a:gd name="T36" fmla="*/ 383 w 409"/>
                  <a:gd name="T37" fmla="*/ 107 h 539"/>
                  <a:gd name="T38" fmla="*/ 404 w 409"/>
                  <a:gd name="T39" fmla="*/ 163 h 539"/>
                  <a:gd name="T40" fmla="*/ 409 w 409"/>
                  <a:gd name="T41" fmla="*/ 205 h 539"/>
                  <a:gd name="T42" fmla="*/ 398 w 409"/>
                  <a:gd name="T43" fmla="*/ 270 h 539"/>
                  <a:gd name="T44" fmla="*/ 388 w 409"/>
                  <a:gd name="T45" fmla="*/ 293 h 539"/>
                  <a:gd name="T46" fmla="*/ 369 w 409"/>
                  <a:gd name="T47" fmla="*/ 324 h 539"/>
                  <a:gd name="T48" fmla="*/ 349 w 409"/>
                  <a:gd name="T49" fmla="*/ 356 h 539"/>
                  <a:gd name="T50" fmla="*/ 308 w 409"/>
                  <a:gd name="T51" fmla="*/ 421 h 539"/>
                  <a:gd name="T52" fmla="*/ 291 w 409"/>
                  <a:gd name="T53" fmla="*/ 468 h 539"/>
                  <a:gd name="T54" fmla="*/ 289 w 409"/>
                  <a:gd name="T55" fmla="*/ 523 h 539"/>
                  <a:gd name="T56" fmla="*/ 280 w 409"/>
                  <a:gd name="T57" fmla="*/ 538 h 539"/>
                  <a:gd name="T58" fmla="*/ 204 w 409"/>
                  <a:gd name="T59" fmla="*/ 11 h 539"/>
                  <a:gd name="T60" fmla="*/ 166 w 409"/>
                  <a:gd name="T61" fmla="*/ 14 h 539"/>
                  <a:gd name="T62" fmla="*/ 111 w 409"/>
                  <a:gd name="T63" fmla="*/ 34 h 539"/>
                  <a:gd name="T64" fmla="*/ 68 w 409"/>
                  <a:gd name="T65" fmla="*/ 67 h 539"/>
                  <a:gd name="T66" fmla="*/ 34 w 409"/>
                  <a:gd name="T67" fmla="*/ 112 h 539"/>
                  <a:gd name="T68" fmla="*/ 15 w 409"/>
                  <a:gd name="T69" fmla="*/ 165 h 539"/>
                  <a:gd name="T70" fmla="*/ 11 w 409"/>
                  <a:gd name="T71" fmla="*/ 205 h 539"/>
                  <a:gd name="T72" fmla="*/ 22 w 409"/>
                  <a:gd name="T73" fmla="*/ 266 h 539"/>
                  <a:gd name="T74" fmla="*/ 30 w 409"/>
                  <a:gd name="T75" fmla="*/ 288 h 539"/>
                  <a:gd name="T76" fmla="*/ 39 w 409"/>
                  <a:gd name="T77" fmla="*/ 304 h 539"/>
                  <a:gd name="T78" fmla="*/ 48 w 409"/>
                  <a:gd name="T79" fmla="*/ 319 h 539"/>
                  <a:gd name="T80" fmla="*/ 92 w 409"/>
                  <a:gd name="T81" fmla="*/ 384 h 539"/>
                  <a:gd name="T82" fmla="*/ 120 w 409"/>
                  <a:gd name="T83" fmla="*/ 435 h 539"/>
                  <a:gd name="T84" fmla="*/ 130 w 409"/>
                  <a:gd name="T85" fmla="*/ 482 h 539"/>
                  <a:gd name="T86" fmla="*/ 131 w 409"/>
                  <a:gd name="T87" fmla="*/ 525 h 539"/>
                  <a:gd name="T88" fmla="*/ 136 w 409"/>
                  <a:gd name="T89" fmla="*/ 527 h 539"/>
                  <a:gd name="T90" fmla="*/ 275 w 409"/>
                  <a:gd name="T91" fmla="*/ 527 h 539"/>
                  <a:gd name="T92" fmla="*/ 277 w 409"/>
                  <a:gd name="T93" fmla="*/ 523 h 539"/>
                  <a:gd name="T94" fmla="*/ 280 w 409"/>
                  <a:gd name="T95" fmla="*/ 467 h 539"/>
                  <a:gd name="T96" fmla="*/ 297 w 409"/>
                  <a:gd name="T97" fmla="*/ 419 h 539"/>
                  <a:gd name="T98" fmla="*/ 340 w 409"/>
                  <a:gd name="T99" fmla="*/ 350 h 539"/>
                  <a:gd name="T100" fmla="*/ 360 w 409"/>
                  <a:gd name="T101" fmla="*/ 318 h 539"/>
                  <a:gd name="T102" fmla="*/ 378 w 409"/>
                  <a:gd name="T103" fmla="*/ 289 h 539"/>
                  <a:gd name="T104" fmla="*/ 379 w 409"/>
                  <a:gd name="T105" fmla="*/ 286 h 539"/>
                  <a:gd name="T106" fmla="*/ 392 w 409"/>
                  <a:gd name="T107" fmla="*/ 246 h 539"/>
                  <a:gd name="T108" fmla="*/ 397 w 409"/>
                  <a:gd name="T109" fmla="*/ 205 h 539"/>
                  <a:gd name="T110" fmla="*/ 389 w 409"/>
                  <a:gd name="T111" fmla="*/ 147 h 539"/>
                  <a:gd name="T112" fmla="*/ 364 w 409"/>
                  <a:gd name="T113" fmla="*/ 96 h 539"/>
                  <a:gd name="T114" fmla="*/ 327 w 409"/>
                  <a:gd name="T115" fmla="*/ 55 h 539"/>
                  <a:gd name="T116" fmla="*/ 280 w 409"/>
                  <a:gd name="T117" fmla="*/ 26 h 539"/>
                  <a:gd name="T118" fmla="*/ 223 w 409"/>
                  <a:gd name="T119" fmla="*/ 1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9" h="539">
                    <a:moveTo>
                      <a:pt x="273" y="539"/>
                    </a:moveTo>
                    <a:lnTo>
                      <a:pt x="136" y="539"/>
                    </a:lnTo>
                    <a:lnTo>
                      <a:pt x="136" y="539"/>
                    </a:lnTo>
                    <a:lnTo>
                      <a:pt x="129" y="538"/>
                    </a:lnTo>
                    <a:lnTo>
                      <a:pt x="124" y="534"/>
                    </a:lnTo>
                    <a:lnTo>
                      <a:pt x="120" y="530"/>
                    </a:lnTo>
                    <a:lnTo>
                      <a:pt x="118" y="523"/>
                    </a:lnTo>
                    <a:lnTo>
                      <a:pt x="118" y="482"/>
                    </a:lnTo>
                    <a:lnTo>
                      <a:pt x="118" y="482"/>
                    </a:lnTo>
                    <a:lnTo>
                      <a:pt x="117" y="468"/>
                    </a:lnTo>
                    <a:lnTo>
                      <a:pt x="114" y="453"/>
                    </a:lnTo>
                    <a:lnTo>
                      <a:pt x="108" y="437"/>
                    </a:lnTo>
                    <a:lnTo>
                      <a:pt x="100" y="421"/>
                    </a:lnTo>
                    <a:lnTo>
                      <a:pt x="91" y="405"/>
                    </a:lnTo>
                    <a:lnTo>
                      <a:pt x="80" y="389"/>
                    </a:lnTo>
                    <a:lnTo>
                      <a:pt x="59" y="356"/>
                    </a:lnTo>
                    <a:lnTo>
                      <a:pt x="59" y="356"/>
                    </a:lnTo>
                    <a:lnTo>
                      <a:pt x="39" y="324"/>
                    </a:lnTo>
                    <a:lnTo>
                      <a:pt x="39" y="324"/>
                    </a:lnTo>
                    <a:lnTo>
                      <a:pt x="29" y="309"/>
                    </a:lnTo>
                    <a:lnTo>
                      <a:pt x="21" y="293"/>
                    </a:lnTo>
                    <a:lnTo>
                      <a:pt x="21" y="293"/>
                    </a:lnTo>
                    <a:lnTo>
                      <a:pt x="18" y="291"/>
                    </a:lnTo>
                    <a:lnTo>
                      <a:pt x="18" y="291"/>
                    </a:lnTo>
                    <a:lnTo>
                      <a:pt x="10" y="270"/>
                    </a:lnTo>
                    <a:lnTo>
                      <a:pt x="4" y="248"/>
                    </a:lnTo>
                    <a:lnTo>
                      <a:pt x="1" y="227"/>
                    </a:lnTo>
                    <a:lnTo>
                      <a:pt x="0" y="205"/>
                    </a:lnTo>
                    <a:lnTo>
                      <a:pt x="0" y="205"/>
                    </a:lnTo>
                    <a:lnTo>
                      <a:pt x="1" y="184"/>
                    </a:lnTo>
                    <a:lnTo>
                      <a:pt x="3" y="163"/>
                    </a:lnTo>
                    <a:lnTo>
                      <a:pt x="9" y="144"/>
                    </a:lnTo>
                    <a:lnTo>
                      <a:pt x="16" y="125"/>
                    </a:lnTo>
                    <a:lnTo>
                      <a:pt x="24" y="107"/>
                    </a:lnTo>
                    <a:lnTo>
                      <a:pt x="34" y="89"/>
                    </a:lnTo>
                    <a:lnTo>
                      <a:pt x="46" y="74"/>
                    </a:lnTo>
                    <a:lnTo>
                      <a:pt x="60" y="59"/>
                    </a:lnTo>
                    <a:lnTo>
                      <a:pt x="73" y="47"/>
                    </a:lnTo>
                    <a:lnTo>
                      <a:pt x="90" y="34"/>
                    </a:lnTo>
                    <a:lnTo>
                      <a:pt x="107" y="25"/>
                    </a:lnTo>
                    <a:lnTo>
                      <a:pt x="124" y="16"/>
                    </a:lnTo>
                    <a:lnTo>
                      <a:pt x="144" y="9"/>
                    </a:lnTo>
                    <a:lnTo>
                      <a:pt x="163" y="4"/>
                    </a:lnTo>
                    <a:lnTo>
                      <a:pt x="183" y="1"/>
                    </a:lnTo>
                    <a:lnTo>
                      <a:pt x="204" y="0"/>
                    </a:lnTo>
                    <a:lnTo>
                      <a:pt x="204" y="0"/>
                    </a:lnTo>
                    <a:lnTo>
                      <a:pt x="224" y="1"/>
                    </a:lnTo>
                    <a:lnTo>
                      <a:pt x="245" y="4"/>
                    </a:lnTo>
                    <a:lnTo>
                      <a:pt x="265" y="9"/>
                    </a:lnTo>
                    <a:lnTo>
                      <a:pt x="283" y="16"/>
                    </a:lnTo>
                    <a:lnTo>
                      <a:pt x="302" y="25"/>
                    </a:lnTo>
                    <a:lnTo>
                      <a:pt x="319" y="34"/>
                    </a:lnTo>
                    <a:lnTo>
                      <a:pt x="334" y="47"/>
                    </a:lnTo>
                    <a:lnTo>
                      <a:pt x="349" y="59"/>
                    </a:lnTo>
                    <a:lnTo>
                      <a:pt x="361" y="74"/>
                    </a:lnTo>
                    <a:lnTo>
                      <a:pt x="374" y="89"/>
                    </a:lnTo>
                    <a:lnTo>
                      <a:pt x="383" y="107"/>
                    </a:lnTo>
                    <a:lnTo>
                      <a:pt x="392" y="125"/>
                    </a:lnTo>
                    <a:lnTo>
                      <a:pt x="399" y="144"/>
                    </a:lnTo>
                    <a:lnTo>
                      <a:pt x="404" y="163"/>
                    </a:lnTo>
                    <a:lnTo>
                      <a:pt x="407" y="184"/>
                    </a:lnTo>
                    <a:lnTo>
                      <a:pt x="409" y="205"/>
                    </a:lnTo>
                    <a:lnTo>
                      <a:pt x="409" y="205"/>
                    </a:lnTo>
                    <a:lnTo>
                      <a:pt x="407" y="227"/>
                    </a:lnTo>
                    <a:lnTo>
                      <a:pt x="404" y="248"/>
                    </a:lnTo>
                    <a:lnTo>
                      <a:pt x="398" y="270"/>
                    </a:lnTo>
                    <a:lnTo>
                      <a:pt x="389" y="291"/>
                    </a:lnTo>
                    <a:lnTo>
                      <a:pt x="389" y="291"/>
                    </a:lnTo>
                    <a:lnTo>
                      <a:pt x="388" y="293"/>
                    </a:lnTo>
                    <a:lnTo>
                      <a:pt x="388" y="293"/>
                    </a:lnTo>
                    <a:lnTo>
                      <a:pt x="379" y="309"/>
                    </a:lnTo>
                    <a:lnTo>
                      <a:pt x="369" y="324"/>
                    </a:lnTo>
                    <a:lnTo>
                      <a:pt x="369" y="324"/>
                    </a:lnTo>
                    <a:lnTo>
                      <a:pt x="349" y="356"/>
                    </a:lnTo>
                    <a:lnTo>
                      <a:pt x="349" y="356"/>
                    </a:lnTo>
                    <a:lnTo>
                      <a:pt x="327" y="389"/>
                    </a:lnTo>
                    <a:lnTo>
                      <a:pt x="318" y="405"/>
                    </a:lnTo>
                    <a:lnTo>
                      <a:pt x="308" y="421"/>
                    </a:lnTo>
                    <a:lnTo>
                      <a:pt x="300" y="437"/>
                    </a:lnTo>
                    <a:lnTo>
                      <a:pt x="295" y="453"/>
                    </a:lnTo>
                    <a:lnTo>
                      <a:pt x="291" y="468"/>
                    </a:lnTo>
                    <a:lnTo>
                      <a:pt x="289" y="482"/>
                    </a:lnTo>
                    <a:lnTo>
                      <a:pt x="289" y="523"/>
                    </a:lnTo>
                    <a:lnTo>
                      <a:pt x="289" y="523"/>
                    </a:lnTo>
                    <a:lnTo>
                      <a:pt x="288" y="530"/>
                    </a:lnTo>
                    <a:lnTo>
                      <a:pt x="284" y="534"/>
                    </a:lnTo>
                    <a:lnTo>
                      <a:pt x="280" y="538"/>
                    </a:lnTo>
                    <a:lnTo>
                      <a:pt x="273" y="539"/>
                    </a:lnTo>
                    <a:lnTo>
                      <a:pt x="273" y="539"/>
                    </a:lnTo>
                    <a:close/>
                    <a:moveTo>
                      <a:pt x="204" y="11"/>
                    </a:moveTo>
                    <a:lnTo>
                      <a:pt x="204" y="11"/>
                    </a:lnTo>
                    <a:lnTo>
                      <a:pt x="184" y="12"/>
                    </a:lnTo>
                    <a:lnTo>
                      <a:pt x="166" y="14"/>
                    </a:lnTo>
                    <a:lnTo>
                      <a:pt x="147" y="19"/>
                    </a:lnTo>
                    <a:lnTo>
                      <a:pt x="129" y="26"/>
                    </a:lnTo>
                    <a:lnTo>
                      <a:pt x="111" y="34"/>
                    </a:lnTo>
                    <a:lnTo>
                      <a:pt x="97" y="44"/>
                    </a:lnTo>
                    <a:lnTo>
                      <a:pt x="82" y="55"/>
                    </a:lnTo>
                    <a:lnTo>
                      <a:pt x="68" y="67"/>
                    </a:lnTo>
                    <a:lnTo>
                      <a:pt x="55" y="81"/>
                    </a:lnTo>
                    <a:lnTo>
                      <a:pt x="44" y="96"/>
                    </a:lnTo>
                    <a:lnTo>
                      <a:pt x="34" y="112"/>
                    </a:lnTo>
                    <a:lnTo>
                      <a:pt x="26" y="129"/>
                    </a:lnTo>
                    <a:lnTo>
                      <a:pt x="19" y="147"/>
                    </a:lnTo>
                    <a:lnTo>
                      <a:pt x="15" y="165"/>
                    </a:lnTo>
                    <a:lnTo>
                      <a:pt x="11" y="185"/>
                    </a:lnTo>
                    <a:lnTo>
                      <a:pt x="11" y="205"/>
                    </a:lnTo>
                    <a:lnTo>
                      <a:pt x="11" y="205"/>
                    </a:lnTo>
                    <a:lnTo>
                      <a:pt x="12" y="225"/>
                    </a:lnTo>
                    <a:lnTo>
                      <a:pt x="16" y="246"/>
                    </a:lnTo>
                    <a:lnTo>
                      <a:pt x="22" y="266"/>
                    </a:lnTo>
                    <a:lnTo>
                      <a:pt x="29" y="285"/>
                    </a:lnTo>
                    <a:lnTo>
                      <a:pt x="29" y="285"/>
                    </a:lnTo>
                    <a:lnTo>
                      <a:pt x="30" y="288"/>
                    </a:lnTo>
                    <a:lnTo>
                      <a:pt x="30" y="289"/>
                    </a:lnTo>
                    <a:lnTo>
                      <a:pt x="30" y="289"/>
                    </a:lnTo>
                    <a:lnTo>
                      <a:pt x="39" y="304"/>
                    </a:lnTo>
                    <a:lnTo>
                      <a:pt x="48" y="318"/>
                    </a:lnTo>
                    <a:lnTo>
                      <a:pt x="48" y="319"/>
                    </a:lnTo>
                    <a:lnTo>
                      <a:pt x="48" y="319"/>
                    </a:lnTo>
                    <a:lnTo>
                      <a:pt x="69" y="349"/>
                    </a:lnTo>
                    <a:lnTo>
                      <a:pt x="69" y="349"/>
                    </a:lnTo>
                    <a:lnTo>
                      <a:pt x="92" y="384"/>
                    </a:lnTo>
                    <a:lnTo>
                      <a:pt x="102" y="402"/>
                    </a:lnTo>
                    <a:lnTo>
                      <a:pt x="111" y="419"/>
                    </a:lnTo>
                    <a:lnTo>
                      <a:pt x="120" y="435"/>
                    </a:lnTo>
                    <a:lnTo>
                      <a:pt x="125" y="451"/>
                    </a:lnTo>
                    <a:lnTo>
                      <a:pt x="129" y="467"/>
                    </a:lnTo>
                    <a:lnTo>
                      <a:pt x="130" y="482"/>
                    </a:lnTo>
                    <a:lnTo>
                      <a:pt x="130" y="523"/>
                    </a:lnTo>
                    <a:lnTo>
                      <a:pt x="130" y="523"/>
                    </a:lnTo>
                    <a:lnTo>
                      <a:pt x="131" y="525"/>
                    </a:lnTo>
                    <a:lnTo>
                      <a:pt x="132" y="526"/>
                    </a:lnTo>
                    <a:lnTo>
                      <a:pt x="133" y="527"/>
                    </a:lnTo>
                    <a:lnTo>
                      <a:pt x="136" y="527"/>
                    </a:lnTo>
                    <a:lnTo>
                      <a:pt x="273" y="527"/>
                    </a:lnTo>
                    <a:lnTo>
                      <a:pt x="273" y="527"/>
                    </a:lnTo>
                    <a:lnTo>
                      <a:pt x="275" y="527"/>
                    </a:lnTo>
                    <a:lnTo>
                      <a:pt x="276" y="526"/>
                    </a:lnTo>
                    <a:lnTo>
                      <a:pt x="277" y="525"/>
                    </a:lnTo>
                    <a:lnTo>
                      <a:pt x="277" y="523"/>
                    </a:lnTo>
                    <a:lnTo>
                      <a:pt x="277" y="482"/>
                    </a:lnTo>
                    <a:lnTo>
                      <a:pt x="277" y="482"/>
                    </a:lnTo>
                    <a:lnTo>
                      <a:pt x="280" y="467"/>
                    </a:lnTo>
                    <a:lnTo>
                      <a:pt x="283" y="451"/>
                    </a:lnTo>
                    <a:lnTo>
                      <a:pt x="289" y="435"/>
                    </a:lnTo>
                    <a:lnTo>
                      <a:pt x="297" y="419"/>
                    </a:lnTo>
                    <a:lnTo>
                      <a:pt x="306" y="402"/>
                    </a:lnTo>
                    <a:lnTo>
                      <a:pt x="316" y="384"/>
                    </a:lnTo>
                    <a:lnTo>
                      <a:pt x="340" y="350"/>
                    </a:lnTo>
                    <a:lnTo>
                      <a:pt x="340" y="350"/>
                    </a:lnTo>
                    <a:lnTo>
                      <a:pt x="359" y="319"/>
                    </a:lnTo>
                    <a:lnTo>
                      <a:pt x="360" y="318"/>
                    </a:lnTo>
                    <a:lnTo>
                      <a:pt x="360" y="318"/>
                    </a:lnTo>
                    <a:lnTo>
                      <a:pt x="369" y="304"/>
                    </a:lnTo>
                    <a:lnTo>
                      <a:pt x="378" y="289"/>
                    </a:lnTo>
                    <a:lnTo>
                      <a:pt x="378" y="288"/>
                    </a:lnTo>
                    <a:lnTo>
                      <a:pt x="378" y="288"/>
                    </a:lnTo>
                    <a:lnTo>
                      <a:pt x="379" y="286"/>
                    </a:lnTo>
                    <a:lnTo>
                      <a:pt x="379" y="286"/>
                    </a:lnTo>
                    <a:lnTo>
                      <a:pt x="387" y="266"/>
                    </a:lnTo>
                    <a:lnTo>
                      <a:pt x="392" y="246"/>
                    </a:lnTo>
                    <a:lnTo>
                      <a:pt x="396" y="225"/>
                    </a:lnTo>
                    <a:lnTo>
                      <a:pt x="397" y="205"/>
                    </a:lnTo>
                    <a:lnTo>
                      <a:pt x="397" y="205"/>
                    </a:lnTo>
                    <a:lnTo>
                      <a:pt x="396" y="185"/>
                    </a:lnTo>
                    <a:lnTo>
                      <a:pt x="394" y="165"/>
                    </a:lnTo>
                    <a:lnTo>
                      <a:pt x="389" y="147"/>
                    </a:lnTo>
                    <a:lnTo>
                      <a:pt x="382" y="129"/>
                    </a:lnTo>
                    <a:lnTo>
                      <a:pt x="374" y="112"/>
                    </a:lnTo>
                    <a:lnTo>
                      <a:pt x="364" y="96"/>
                    </a:lnTo>
                    <a:lnTo>
                      <a:pt x="353" y="81"/>
                    </a:lnTo>
                    <a:lnTo>
                      <a:pt x="341" y="67"/>
                    </a:lnTo>
                    <a:lnTo>
                      <a:pt x="327" y="55"/>
                    </a:lnTo>
                    <a:lnTo>
                      <a:pt x="312" y="44"/>
                    </a:lnTo>
                    <a:lnTo>
                      <a:pt x="296" y="34"/>
                    </a:lnTo>
                    <a:lnTo>
                      <a:pt x="280" y="26"/>
                    </a:lnTo>
                    <a:lnTo>
                      <a:pt x="261" y="19"/>
                    </a:lnTo>
                    <a:lnTo>
                      <a:pt x="243" y="14"/>
                    </a:lnTo>
                    <a:lnTo>
                      <a:pt x="223" y="12"/>
                    </a:lnTo>
                    <a:lnTo>
                      <a:pt x="204" y="11"/>
                    </a:lnTo>
                    <a:lnTo>
                      <a:pt x="20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7" name="Freeform 254"/>
              <p:cNvSpPr>
                <a:spLocks noEditPoints="1"/>
              </p:cNvSpPr>
              <p:nvPr userDrawn="1"/>
            </p:nvSpPr>
            <p:spPr bwMode="auto">
              <a:xfrm>
                <a:off x="5316556" y="3541755"/>
                <a:ext cx="134938" cy="28575"/>
              </a:xfrm>
              <a:custGeom>
                <a:avLst/>
                <a:gdLst>
                  <a:gd name="T0" fmla="*/ 158 w 171"/>
                  <a:gd name="T1" fmla="*/ 36 h 36"/>
                  <a:gd name="T2" fmla="*/ 14 w 171"/>
                  <a:gd name="T3" fmla="*/ 36 h 36"/>
                  <a:gd name="T4" fmla="*/ 14 w 171"/>
                  <a:gd name="T5" fmla="*/ 36 h 36"/>
                  <a:gd name="T6" fmla="*/ 10 w 171"/>
                  <a:gd name="T7" fmla="*/ 35 h 36"/>
                  <a:gd name="T8" fmla="*/ 5 w 171"/>
                  <a:gd name="T9" fmla="*/ 33 h 36"/>
                  <a:gd name="T10" fmla="*/ 2 w 171"/>
                  <a:gd name="T11" fmla="*/ 28 h 36"/>
                  <a:gd name="T12" fmla="*/ 0 w 171"/>
                  <a:gd name="T13" fmla="*/ 23 h 36"/>
                  <a:gd name="T14" fmla="*/ 0 w 171"/>
                  <a:gd name="T15" fmla="*/ 14 h 36"/>
                  <a:gd name="T16" fmla="*/ 0 w 171"/>
                  <a:gd name="T17" fmla="*/ 14 h 36"/>
                  <a:gd name="T18" fmla="*/ 2 w 171"/>
                  <a:gd name="T19" fmla="*/ 8 h 36"/>
                  <a:gd name="T20" fmla="*/ 5 w 171"/>
                  <a:gd name="T21" fmla="*/ 4 h 36"/>
                  <a:gd name="T22" fmla="*/ 10 w 171"/>
                  <a:gd name="T23" fmla="*/ 1 h 36"/>
                  <a:gd name="T24" fmla="*/ 14 w 171"/>
                  <a:gd name="T25" fmla="*/ 0 h 36"/>
                  <a:gd name="T26" fmla="*/ 158 w 171"/>
                  <a:gd name="T27" fmla="*/ 0 h 36"/>
                  <a:gd name="T28" fmla="*/ 158 w 171"/>
                  <a:gd name="T29" fmla="*/ 0 h 36"/>
                  <a:gd name="T30" fmla="*/ 163 w 171"/>
                  <a:gd name="T31" fmla="*/ 1 h 36"/>
                  <a:gd name="T32" fmla="*/ 167 w 171"/>
                  <a:gd name="T33" fmla="*/ 4 h 36"/>
                  <a:gd name="T34" fmla="*/ 170 w 171"/>
                  <a:gd name="T35" fmla="*/ 8 h 36"/>
                  <a:gd name="T36" fmla="*/ 171 w 171"/>
                  <a:gd name="T37" fmla="*/ 14 h 36"/>
                  <a:gd name="T38" fmla="*/ 171 w 171"/>
                  <a:gd name="T39" fmla="*/ 23 h 36"/>
                  <a:gd name="T40" fmla="*/ 171 w 171"/>
                  <a:gd name="T41" fmla="*/ 23 h 36"/>
                  <a:gd name="T42" fmla="*/ 170 w 171"/>
                  <a:gd name="T43" fmla="*/ 28 h 36"/>
                  <a:gd name="T44" fmla="*/ 167 w 171"/>
                  <a:gd name="T45" fmla="*/ 33 h 36"/>
                  <a:gd name="T46" fmla="*/ 163 w 171"/>
                  <a:gd name="T47" fmla="*/ 35 h 36"/>
                  <a:gd name="T48" fmla="*/ 158 w 171"/>
                  <a:gd name="T49" fmla="*/ 36 h 36"/>
                  <a:gd name="T50" fmla="*/ 158 w 171"/>
                  <a:gd name="T51" fmla="*/ 36 h 36"/>
                  <a:gd name="T52" fmla="*/ 14 w 171"/>
                  <a:gd name="T53" fmla="*/ 12 h 36"/>
                  <a:gd name="T54" fmla="*/ 14 w 171"/>
                  <a:gd name="T55" fmla="*/ 12 h 36"/>
                  <a:gd name="T56" fmla="*/ 13 w 171"/>
                  <a:gd name="T57" fmla="*/ 12 h 36"/>
                  <a:gd name="T58" fmla="*/ 12 w 171"/>
                  <a:gd name="T59" fmla="*/ 14 h 36"/>
                  <a:gd name="T60" fmla="*/ 12 w 171"/>
                  <a:gd name="T61" fmla="*/ 23 h 36"/>
                  <a:gd name="T62" fmla="*/ 12 w 171"/>
                  <a:gd name="T63" fmla="*/ 23 h 36"/>
                  <a:gd name="T64" fmla="*/ 13 w 171"/>
                  <a:gd name="T65" fmla="*/ 25 h 36"/>
                  <a:gd name="T66" fmla="*/ 14 w 171"/>
                  <a:gd name="T67" fmla="*/ 25 h 36"/>
                  <a:gd name="T68" fmla="*/ 158 w 171"/>
                  <a:gd name="T69" fmla="*/ 25 h 36"/>
                  <a:gd name="T70" fmla="*/ 158 w 171"/>
                  <a:gd name="T71" fmla="*/ 25 h 36"/>
                  <a:gd name="T72" fmla="*/ 159 w 171"/>
                  <a:gd name="T73" fmla="*/ 25 h 36"/>
                  <a:gd name="T74" fmla="*/ 159 w 171"/>
                  <a:gd name="T75" fmla="*/ 23 h 36"/>
                  <a:gd name="T76" fmla="*/ 159 w 171"/>
                  <a:gd name="T77" fmla="*/ 14 h 36"/>
                  <a:gd name="T78" fmla="*/ 159 w 171"/>
                  <a:gd name="T79" fmla="*/ 14 h 36"/>
                  <a:gd name="T80" fmla="*/ 159 w 171"/>
                  <a:gd name="T81" fmla="*/ 12 h 36"/>
                  <a:gd name="T82" fmla="*/ 158 w 171"/>
                  <a:gd name="T83" fmla="*/ 12 h 36"/>
                  <a:gd name="T84" fmla="*/ 14 w 171"/>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1" h="36">
                    <a:moveTo>
                      <a:pt x="158" y="36"/>
                    </a:moveTo>
                    <a:lnTo>
                      <a:pt x="14" y="36"/>
                    </a:lnTo>
                    <a:lnTo>
                      <a:pt x="14" y="36"/>
                    </a:lnTo>
                    <a:lnTo>
                      <a:pt x="10" y="35"/>
                    </a:lnTo>
                    <a:lnTo>
                      <a:pt x="5" y="33"/>
                    </a:lnTo>
                    <a:lnTo>
                      <a:pt x="2" y="28"/>
                    </a:lnTo>
                    <a:lnTo>
                      <a:pt x="0" y="23"/>
                    </a:lnTo>
                    <a:lnTo>
                      <a:pt x="0" y="14"/>
                    </a:lnTo>
                    <a:lnTo>
                      <a:pt x="0" y="14"/>
                    </a:lnTo>
                    <a:lnTo>
                      <a:pt x="2" y="8"/>
                    </a:lnTo>
                    <a:lnTo>
                      <a:pt x="5" y="4"/>
                    </a:lnTo>
                    <a:lnTo>
                      <a:pt x="10" y="1"/>
                    </a:lnTo>
                    <a:lnTo>
                      <a:pt x="14" y="0"/>
                    </a:lnTo>
                    <a:lnTo>
                      <a:pt x="158" y="0"/>
                    </a:lnTo>
                    <a:lnTo>
                      <a:pt x="158" y="0"/>
                    </a:lnTo>
                    <a:lnTo>
                      <a:pt x="163" y="1"/>
                    </a:lnTo>
                    <a:lnTo>
                      <a:pt x="167" y="4"/>
                    </a:lnTo>
                    <a:lnTo>
                      <a:pt x="170" y="8"/>
                    </a:lnTo>
                    <a:lnTo>
                      <a:pt x="171" y="14"/>
                    </a:lnTo>
                    <a:lnTo>
                      <a:pt x="171" y="23"/>
                    </a:lnTo>
                    <a:lnTo>
                      <a:pt x="171" y="23"/>
                    </a:lnTo>
                    <a:lnTo>
                      <a:pt x="170" y="28"/>
                    </a:lnTo>
                    <a:lnTo>
                      <a:pt x="167" y="33"/>
                    </a:lnTo>
                    <a:lnTo>
                      <a:pt x="163" y="35"/>
                    </a:lnTo>
                    <a:lnTo>
                      <a:pt x="158" y="36"/>
                    </a:lnTo>
                    <a:lnTo>
                      <a:pt x="158" y="36"/>
                    </a:lnTo>
                    <a:close/>
                    <a:moveTo>
                      <a:pt x="14" y="12"/>
                    </a:moveTo>
                    <a:lnTo>
                      <a:pt x="14" y="12"/>
                    </a:lnTo>
                    <a:lnTo>
                      <a:pt x="13" y="12"/>
                    </a:lnTo>
                    <a:lnTo>
                      <a:pt x="12" y="14"/>
                    </a:lnTo>
                    <a:lnTo>
                      <a:pt x="12" y="23"/>
                    </a:lnTo>
                    <a:lnTo>
                      <a:pt x="12" y="23"/>
                    </a:lnTo>
                    <a:lnTo>
                      <a:pt x="13" y="25"/>
                    </a:lnTo>
                    <a:lnTo>
                      <a:pt x="14" y="25"/>
                    </a:lnTo>
                    <a:lnTo>
                      <a:pt x="158" y="25"/>
                    </a:lnTo>
                    <a:lnTo>
                      <a:pt x="158" y="25"/>
                    </a:lnTo>
                    <a:lnTo>
                      <a:pt x="159" y="25"/>
                    </a:lnTo>
                    <a:lnTo>
                      <a:pt x="159" y="23"/>
                    </a:lnTo>
                    <a:lnTo>
                      <a:pt x="159" y="14"/>
                    </a:lnTo>
                    <a:lnTo>
                      <a:pt x="159" y="14"/>
                    </a:lnTo>
                    <a:lnTo>
                      <a:pt x="159" y="12"/>
                    </a:lnTo>
                    <a:lnTo>
                      <a:pt x="158"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8" name="Freeform 255"/>
              <p:cNvSpPr>
                <a:spLocks noEditPoints="1"/>
              </p:cNvSpPr>
              <p:nvPr userDrawn="1"/>
            </p:nvSpPr>
            <p:spPr bwMode="auto">
              <a:xfrm>
                <a:off x="5329256" y="3579856"/>
                <a:ext cx="107950" cy="28575"/>
              </a:xfrm>
              <a:custGeom>
                <a:avLst/>
                <a:gdLst>
                  <a:gd name="T0" fmla="*/ 123 w 136"/>
                  <a:gd name="T1" fmla="*/ 35 h 35"/>
                  <a:gd name="T2" fmla="*/ 13 w 136"/>
                  <a:gd name="T3" fmla="*/ 35 h 35"/>
                  <a:gd name="T4" fmla="*/ 13 w 136"/>
                  <a:gd name="T5" fmla="*/ 35 h 35"/>
                  <a:gd name="T6" fmla="*/ 8 w 136"/>
                  <a:gd name="T7" fmla="*/ 34 h 35"/>
                  <a:gd name="T8" fmla="*/ 4 w 136"/>
                  <a:gd name="T9" fmla="*/ 32 h 35"/>
                  <a:gd name="T10" fmla="*/ 1 w 136"/>
                  <a:gd name="T11" fmla="*/ 27 h 35"/>
                  <a:gd name="T12" fmla="*/ 0 w 136"/>
                  <a:gd name="T13" fmla="*/ 23 h 35"/>
                  <a:gd name="T14" fmla="*/ 0 w 136"/>
                  <a:gd name="T15" fmla="*/ 14 h 35"/>
                  <a:gd name="T16" fmla="*/ 0 w 136"/>
                  <a:gd name="T17" fmla="*/ 14 h 35"/>
                  <a:gd name="T18" fmla="*/ 1 w 136"/>
                  <a:gd name="T19" fmla="*/ 8 h 35"/>
                  <a:gd name="T20" fmla="*/ 4 w 136"/>
                  <a:gd name="T21" fmla="*/ 3 h 35"/>
                  <a:gd name="T22" fmla="*/ 8 w 136"/>
                  <a:gd name="T23" fmla="*/ 1 h 35"/>
                  <a:gd name="T24" fmla="*/ 13 w 136"/>
                  <a:gd name="T25" fmla="*/ 0 h 35"/>
                  <a:gd name="T26" fmla="*/ 123 w 136"/>
                  <a:gd name="T27" fmla="*/ 0 h 35"/>
                  <a:gd name="T28" fmla="*/ 123 w 136"/>
                  <a:gd name="T29" fmla="*/ 0 h 35"/>
                  <a:gd name="T30" fmla="*/ 128 w 136"/>
                  <a:gd name="T31" fmla="*/ 1 h 35"/>
                  <a:gd name="T32" fmla="*/ 132 w 136"/>
                  <a:gd name="T33" fmla="*/ 3 h 35"/>
                  <a:gd name="T34" fmla="*/ 136 w 136"/>
                  <a:gd name="T35" fmla="*/ 8 h 35"/>
                  <a:gd name="T36" fmla="*/ 136 w 136"/>
                  <a:gd name="T37" fmla="*/ 14 h 35"/>
                  <a:gd name="T38" fmla="*/ 136 w 136"/>
                  <a:gd name="T39" fmla="*/ 23 h 35"/>
                  <a:gd name="T40" fmla="*/ 136 w 136"/>
                  <a:gd name="T41" fmla="*/ 23 h 35"/>
                  <a:gd name="T42" fmla="*/ 136 w 136"/>
                  <a:gd name="T43" fmla="*/ 27 h 35"/>
                  <a:gd name="T44" fmla="*/ 132 w 136"/>
                  <a:gd name="T45" fmla="*/ 32 h 35"/>
                  <a:gd name="T46" fmla="*/ 128 w 136"/>
                  <a:gd name="T47" fmla="*/ 34 h 35"/>
                  <a:gd name="T48" fmla="*/ 123 w 136"/>
                  <a:gd name="T49" fmla="*/ 35 h 35"/>
                  <a:gd name="T50" fmla="*/ 123 w 136"/>
                  <a:gd name="T51" fmla="*/ 35 h 35"/>
                  <a:gd name="T52" fmla="*/ 13 w 136"/>
                  <a:gd name="T53" fmla="*/ 11 h 35"/>
                  <a:gd name="T54" fmla="*/ 13 w 136"/>
                  <a:gd name="T55" fmla="*/ 11 h 35"/>
                  <a:gd name="T56" fmla="*/ 12 w 136"/>
                  <a:gd name="T57" fmla="*/ 11 h 35"/>
                  <a:gd name="T58" fmla="*/ 11 w 136"/>
                  <a:gd name="T59" fmla="*/ 14 h 35"/>
                  <a:gd name="T60" fmla="*/ 11 w 136"/>
                  <a:gd name="T61" fmla="*/ 23 h 35"/>
                  <a:gd name="T62" fmla="*/ 11 w 136"/>
                  <a:gd name="T63" fmla="*/ 23 h 35"/>
                  <a:gd name="T64" fmla="*/ 12 w 136"/>
                  <a:gd name="T65" fmla="*/ 24 h 35"/>
                  <a:gd name="T66" fmla="*/ 13 w 136"/>
                  <a:gd name="T67" fmla="*/ 24 h 35"/>
                  <a:gd name="T68" fmla="*/ 123 w 136"/>
                  <a:gd name="T69" fmla="*/ 24 h 35"/>
                  <a:gd name="T70" fmla="*/ 123 w 136"/>
                  <a:gd name="T71" fmla="*/ 24 h 35"/>
                  <a:gd name="T72" fmla="*/ 124 w 136"/>
                  <a:gd name="T73" fmla="*/ 24 h 35"/>
                  <a:gd name="T74" fmla="*/ 125 w 136"/>
                  <a:gd name="T75" fmla="*/ 23 h 35"/>
                  <a:gd name="T76" fmla="*/ 125 w 136"/>
                  <a:gd name="T77" fmla="*/ 14 h 35"/>
                  <a:gd name="T78" fmla="*/ 125 w 136"/>
                  <a:gd name="T79" fmla="*/ 14 h 35"/>
                  <a:gd name="T80" fmla="*/ 124 w 136"/>
                  <a:gd name="T81" fmla="*/ 11 h 35"/>
                  <a:gd name="T82" fmla="*/ 123 w 136"/>
                  <a:gd name="T83" fmla="*/ 11 h 35"/>
                  <a:gd name="T84" fmla="*/ 13 w 136"/>
                  <a:gd name="T85"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35">
                    <a:moveTo>
                      <a:pt x="123" y="35"/>
                    </a:moveTo>
                    <a:lnTo>
                      <a:pt x="13" y="35"/>
                    </a:lnTo>
                    <a:lnTo>
                      <a:pt x="13" y="35"/>
                    </a:lnTo>
                    <a:lnTo>
                      <a:pt x="8" y="34"/>
                    </a:lnTo>
                    <a:lnTo>
                      <a:pt x="4" y="32"/>
                    </a:lnTo>
                    <a:lnTo>
                      <a:pt x="1" y="27"/>
                    </a:lnTo>
                    <a:lnTo>
                      <a:pt x="0" y="23"/>
                    </a:lnTo>
                    <a:lnTo>
                      <a:pt x="0" y="14"/>
                    </a:lnTo>
                    <a:lnTo>
                      <a:pt x="0" y="14"/>
                    </a:lnTo>
                    <a:lnTo>
                      <a:pt x="1" y="8"/>
                    </a:lnTo>
                    <a:lnTo>
                      <a:pt x="4" y="3"/>
                    </a:lnTo>
                    <a:lnTo>
                      <a:pt x="8" y="1"/>
                    </a:lnTo>
                    <a:lnTo>
                      <a:pt x="13" y="0"/>
                    </a:lnTo>
                    <a:lnTo>
                      <a:pt x="123" y="0"/>
                    </a:lnTo>
                    <a:lnTo>
                      <a:pt x="123" y="0"/>
                    </a:lnTo>
                    <a:lnTo>
                      <a:pt x="128" y="1"/>
                    </a:lnTo>
                    <a:lnTo>
                      <a:pt x="132" y="3"/>
                    </a:lnTo>
                    <a:lnTo>
                      <a:pt x="136" y="8"/>
                    </a:lnTo>
                    <a:lnTo>
                      <a:pt x="136" y="14"/>
                    </a:lnTo>
                    <a:lnTo>
                      <a:pt x="136" y="23"/>
                    </a:lnTo>
                    <a:lnTo>
                      <a:pt x="136" y="23"/>
                    </a:lnTo>
                    <a:lnTo>
                      <a:pt x="136" y="27"/>
                    </a:lnTo>
                    <a:lnTo>
                      <a:pt x="132" y="32"/>
                    </a:lnTo>
                    <a:lnTo>
                      <a:pt x="128" y="34"/>
                    </a:lnTo>
                    <a:lnTo>
                      <a:pt x="123" y="35"/>
                    </a:lnTo>
                    <a:lnTo>
                      <a:pt x="123" y="35"/>
                    </a:lnTo>
                    <a:close/>
                    <a:moveTo>
                      <a:pt x="13" y="11"/>
                    </a:moveTo>
                    <a:lnTo>
                      <a:pt x="13" y="11"/>
                    </a:lnTo>
                    <a:lnTo>
                      <a:pt x="12" y="11"/>
                    </a:lnTo>
                    <a:lnTo>
                      <a:pt x="11" y="14"/>
                    </a:lnTo>
                    <a:lnTo>
                      <a:pt x="11" y="23"/>
                    </a:lnTo>
                    <a:lnTo>
                      <a:pt x="11" y="23"/>
                    </a:lnTo>
                    <a:lnTo>
                      <a:pt x="12" y="24"/>
                    </a:lnTo>
                    <a:lnTo>
                      <a:pt x="13" y="24"/>
                    </a:lnTo>
                    <a:lnTo>
                      <a:pt x="123" y="24"/>
                    </a:lnTo>
                    <a:lnTo>
                      <a:pt x="123" y="24"/>
                    </a:lnTo>
                    <a:lnTo>
                      <a:pt x="124" y="24"/>
                    </a:lnTo>
                    <a:lnTo>
                      <a:pt x="125" y="23"/>
                    </a:lnTo>
                    <a:lnTo>
                      <a:pt x="125" y="14"/>
                    </a:lnTo>
                    <a:lnTo>
                      <a:pt x="125" y="14"/>
                    </a:lnTo>
                    <a:lnTo>
                      <a:pt x="124" y="11"/>
                    </a:lnTo>
                    <a:lnTo>
                      <a:pt x="123" y="11"/>
                    </a:lnTo>
                    <a:lnTo>
                      <a:pt x="13"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9" name="Freeform 256"/>
              <p:cNvSpPr>
                <a:spLocks noEditPoints="1"/>
              </p:cNvSpPr>
              <p:nvPr userDrawn="1"/>
            </p:nvSpPr>
            <p:spPr bwMode="auto">
              <a:xfrm>
                <a:off x="5343543" y="3617956"/>
                <a:ext cx="80963" cy="28575"/>
              </a:xfrm>
              <a:custGeom>
                <a:avLst/>
                <a:gdLst>
                  <a:gd name="T0" fmla="*/ 89 w 102"/>
                  <a:gd name="T1" fmla="*/ 36 h 36"/>
                  <a:gd name="T2" fmla="*/ 14 w 102"/>
                  <a:gd name="T3" fmla="*/ 36 h 36"/>
                  <a:gd name="T4" fmla="*/ 14 w 102"/>
                  <a:gd name="T5" fmla="*/ 36 h 36"/>
                  <a:gd name="T6" fmla="*/ 8 w 102"/>
                  <a:gd name="T7" fmla="*/ 35 h 36"/>
                  <a:gd name="T8" fmla="*/ 3 w 102"/>
                  <a:gd name="T9" fmla="*/ 32 h 36"/>
                  <a:gd name="T10" fmla="*/ 1 w 102"/>
                  <a:gd name="T11" fmla="*/ 28 h 36"/>
                  <a:gd name="T12" fmla="*/ 0 w 102"/>
                  <a:gd name="T13" fmla="*/ 22 h 36"/>
                  <a:gd name="T14" fmla="*/ 0 w 102"/>
                  <a:gd name="T15" fmla="*/ 14 h 36"/>
                  <a:gd name="T16" fmla="*/ 0 w 102"/>
                  <a:gd name="T17" fmla="*/ 14 h 36"/>
                  <a:gd name="T18" fmla="*/ 1 w 102"/>
                  <a:gd name="T19" fmla="*/ 8 h 36"/>
                  <a:gd name="T20" fmla="*/ 3 w 102"/>
                  <a:gd name="T21" fmla="*/ 4 h 36"/>
                  <a:gd name="T22" fmla="*/ 8 w 102"/>
                  <a:gd name="T23" fmla="*/ 1 h 36"/>
                  <a:gd name="T24" fmla="*/ 14 w 102"/>
                  <a:gd name="T25" fmla="*/ 0 h 36"/>
                  <a:gd name="T26" fmla="*/ 89 w 102"/>
                  <a:gd name="T27" fmla="*/ 0 h 36"/>
                  <a:gd name="T28" fmla="*/ 89 w 102"/>
                  <a:gd name="T29" fmla="*/ 0 h 36"/>
                  <a:gd name="T30" fmla="*/ 93 w 102"/>
                  <a:gd name="T31" fmla="*/ 1 h 36"/>
                  <a:gd name="T32" fmla="*/ 98 w 102"/>
                  <a:gd name="T33" fmla="*/ 4 h 36"/>
                  <a:gd name="T34" fmla="*/ 101 w 102"/>
                  <a:gd name="T35" fmla="*/ 8 h 36"/>
                  <a:gd name="T36" fmla="*/ 102 w 102"/>
                  <a:gd name="T37" fmla="*/ 14 h 36"/>
                  <a:gd name="T38" fmla="*/ 102 w 102"/>
                  <a:gd name="T39" fmla="*/ 22 h 36"/>
                  <a:gd name="T40" fmla="*/ 102 w 102"/>
                  <a:gd name="T41" fmla="*/ 22 h 36"/>
                  <a:gd name="T42" fmla="*/ 101 w 102"/>
                  <a:gd name="T43" fmla="*/ 28 h 36"/>
                  <a:gd name="T44" fmla="*/ 98 w 102"/>
                  <a:gd name="T45" fmla="*/ 32 h 36"/>
                  <a:gd name="T46" fmla="*/ 93 w 102"/>
                  <a:gd name="T47" fmla="*/ 35 h 36"/>
                  <a:gd name="T48" fmla="*/ 89 w 102"/>
                  <a:gd name="T49" fmla="*/ 36 h 36"/>
                  <a:gd name="T50" fmla="*/ 89 w 102"/>
                  <a:gd name="T51" fmla="*/ 36 h 36"/>
                  <a:gd name="T52" fmla="*/ 14 w 102"/>
                  <a:gd name="T53" fmla="*/ 12 h 36"/>
                  <a:gd name="T54" fmla="*/ 14 w 102"/>
                  <a:gd name="T55" fmla="*/ 12 h 36"/>
                  <a:gd name="T56" fmla="*/ 11 w 102"/>
                  <a:gd name="T57" fmla="*/ 12 h 36"/>
                  <a:gd name="T58" fmla="*/ 11 w 102"/>
                  <a:gd name="T59" fmla="*/ 14 h 36"/>
                  <a:gd name="T60" fmla="*/ 11 w 102"/>
                  <a:gd name="T61" fmla="*/ 22 h 36"/>
                  <a:gd name="T62" fmla="*/ 11 w 102"/>
                  <a:gd name="T63" fmla="*/ 22 h 36"/>
                  <a:gd name="T64" fmla="*/ 11 w 102"/>
                  <a:gd name="T65" fmla="*/ 24 h 36"/>
                  <a:gd name="T66" fmla="*/ 14 w 102"/>
                  <a:gd name="T67" fmla="*/ 24 h 36"/>
                  <a:gd name="T68" fmla="*/ 89 w 102"/>
                  <a:gd name="T69" fmla="*/ 24 h 36"/>
                  <a:gd name="T70" fmla="*/ 89 w 102"/>
                  <a:gd name="T71" fmla="*/ 24 h 36"/>
                  <a:gd name="T72" fmla="*/ 90 w 102"/>
                  <a:gd name="T73" fmla="*/ 24 h 36"/>
                  <a:gd name="T74" fmla="*/ 91 w 102"/>
                  <a:gd name="T75" fmla="*/ 22 h 36"/>
                  <a:gd name="T76" fmla="*/ 91 w 102"/>
                  <a:gd name="T77" fmla="*/ 14 h 36"/>
                  <a:gd name="T78" fmla="*/ 91 w 102"/>
                  <a:gd name="T79" fmla="*/ 14 h 36"/>
                  <a:gd name="T80" fmla="*/ 90 w 102"/>
                  <a:gd name="T81" fmla="*/ 12 h 36"/>
                  <a:gd name="T82" fmla="*/ 89 w 102"/>
                  <a:gd name="T83" fmla="*/ 12 h 36"/>
                  <a:gd name="T84" fmla="*/ 14 w 102"/>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36">
                    <a:moveTo>
                      <a:pt x="89" y="36"/>
                    </a:moveTo>
                    <a:lnTo>
                      <a:pt x="14" y="36"/>
                    </a:lnTo>
                    <a:lnTo>
                      <a:pt x="14" y="36"/>
                    </a:lnTo>
                    <a:lnTo>
                      <a:pt x="8" y="35"/>
                    </a:lnTo>
                    <a:lnTo>
                      <a:pt x="3" y="32"/>
                    </a:lnTo>
                    <a:lnTo>
                      <a:pt x="1" y="28"/>
                    </a:lnTo>
                    <a:lnTo>
                      <a:pt x="0" y="22"/>
                    </a:lnTo>
                    <a:lnTo>
                      <a:pt x="0" y="14"/>
                    </a:lnTo>
                    <a:lnTo>
                      <a:pt x="0" y="14"/>
                    </a:lnTo>
                    <a:lnTo>
                      <a:pt x="1" y="8"/>
                    </a:lnTo>
                    <a:lnTo>
                      <a:pt x="3" y="4"/>
                    </a:lnTo>
                    <a:lnTo>
                      <a:pt x="8" y="1"/>
                    </a:lnTo>
                    <a:lnTo>
                      <a:pt x="14" y="0"/>
                    </a:lnTo>
                    <a:lnTo>
                      <a:pt x="89" y="0"/>
                    </a:lnTo>
                    <a:lnTo>
                      <a:pt x="89" y="0"/>
                    </a:lnTo>
                    <a:lnTo>
                      <a:pt x="93" y="1"/>
                    </a:lnTo>
                    <a:lnTo>
                      <a:pt x="98" y="4"/>
                    </a:lnTo>
                    <a:lnTo>
                      <a:pt x="101" y="8"/>
                    </a:lnTo>
                    <a:lnTo>
                      <a:pt x="102" y="14"/>
                    </a:lnTo>
                    <a:lnTo>
                      <a:pt x="102" y="22"/>
                    </a:lnTo>
                    <a:lnTo>
                      <a:pt x="102" y="22"/>
                    </a:lnTo>
                    <a:lnTo>
                      <a:pt x="101" y="28"/>
                    </a:lnTo>
                    <a:lnTo>
                      <a:pt x="98" y="32"/>
                    </a:lnTo>
                    <a:lnTo>
                      <a:pt x="93" y="35"/>
                    </a:lnTo>
                    <a:lnTo>
                      <a:pt x="89" y="36"/>
                    </a:lnTo>
                    <a:lnTo>
                      <a:pt x="89" y="36"/>
                    </a:lnTo>
                    <a:close/>
                    <a:moveTo>
                      <a:pt x="14" y="12"/>
                    </a:moveTo>
                    <a:lnTo>
                      <a:pt x="14" y="12"/>
                    </a:lnTo>
                    <a:lnTo>
                      <a:pt x="11" y="12"/>
                    </a:lnTo>
                    <a:lnTo>
                      <a:pt x="11" y="14"/>
                    </a:lnTo>
                    <a:lnTo>
                      <a:pt x="11" y="22"/>
                    </a:lnTo>
                    <a:lnTo>
                      <a:pt x="11" y="22"/>
                    </a:lnTo>
                    <a:lnTo>
                      <a:pt x="11" y="24"/>
                    </a:lnTo>
                    <a:lnTo>
                      <a:pt x="14" y="24"/>
                    </a:lnTo>
                    <a:lnTo>
                      <a:pt x="89" y="24"/>
                    </a:lnTo>
                    <a:lnTo>
                      <a:pt x="89" y="24"/>
                    </a:lnTo>
                    <a:lnTo>
                      <a:pt x="90" y="24"/>
                    </a:lnTo>
                    <a:lnTo>
                      <a:pt x="91" y="22"/>
                    </a:lnTo>
                    <a:lnTo>
                      <a:pt x="91" y="14"/>
                    </a:lnTo>
                    <a:lnTo>
                      <a:pt x="91" y="14"/>
                    </a:lnTo>
                    <a:lnTo>
                      <a:pt x="90" y="12"/>
                    </a:lnTo>
                    <a:lnTo>
                      <a:pt x="89"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100" name="Freeform 257"/>
              <p:cNvSpPr/>
              <p:nvPr userDrawn="1"/>
            </p:nvSpPr>
            <p:spPr bwMode="auto">
              <a:xfrm>
                <a:off x="5260993" y="3143288"/>
                <a:ext cx="100013" cy="133352"/>
              </a:xfrm>
              <a:custGeom>
                <a:avLst/>
                <a:gdLst>
                  <a:gd name="T0" fmla="*/ 6 w 126"/>
                  <a:gd name="T1" fmla="*/ 167 h 167"/>
                  <a:gd name="T2" fmla="*/ 6 w 126"/>
                  <a:gd name="T3" fmla="*/ 167 h 167"/>
                  <a:gd name="T4" fmla="*/ 4 w 126"/>
                  <a:gd name="T5" fmla="*/ 166 h 167"/>
                  <a:gd name="T6" fmla="*/ 3 w 126"/>
                  <a:gd name="T7" fmla="*/ 165 h 167"/>
                  <a:gd name="T8" fmla="*/ 1 w 126"/>
                  <a:gd name="T9" fmla="*/ 164 h 167"/>
                  <a:gd name="T10" fmla="*/ 0 w 126"/>
                  <a:gd name="T11" fmla="*/ 161 h 167"/>
                  <a:gd name="T12" fmla="*/ 0 w 126"/>
                  <a:gd name="T13" fmla="*/ 161 h 167"/>
                  <a:gd name="T14" fmla="*/ 1 w 126"/>
                  <a:gd name="T15" fmla="*/ 142 h 167"/>
                  <a:gd name="T16" fmla="*/ 4 w 126"/>
                  <a:gd name="T17" fmla="*/ 125 h 167"/>
                  <a:gd name="T18" fmla="*/ 8 w 126"/>
                  <a:gd name="T19" fmla="*/ 107 h 167"/>
                  <a:gd name="T20" fmla="*/ 14 w 126"/>
                  <a:gd name="T21" fmla="*/ 92 h 167"/>
                  <a:gd name="T22" fmla="*/ 21 w 126"/>
                  <a:gd name="T23" fmla="*/ 77 h 167"/>
                  <a:gd name="T24" fmla="*/ 29 w 126"/>
                  <a:gd name="T25" fmla="*/ 65 h 167"/>
                  <a:gd name="T26" fmla="*/ 38 w 126"/>
                  <a:gd name="T27" fmla="*/ 52 h 167"/>
                  <a:gd name="T28" fmla="*/ 48 w 126"/>
                  <a:gd name="T29" fmla="*/ 42 h 167"/>
                  <a:gd name="T30" fmla="*/ 57 w 126"/>
                  <a:gd name="T31" fmla="*/ 31 h 167"/>
                  <a:gd name="T32" fmla="*/ 67 w 126"/>
                  <a:gd name="T33" fmla="*/ 23 h 167"/>
                  <a:gd name="T34" fmla="*/ 77 w 126"/>
                  <a:gd name="T35" fmla="*/ 16 h 167"/>
                  <a:gd name="T36" fmla="*/ 87 w 126"/>
                  <a:gd name="T37" fmla="*/ 10 h 167"/>
                  <a:gd name="T38" fmla="*/ 97 w 126"/>
                  <a:gd name="T39" fmla="*/ 6 h 167"/>
                  <a:gd name="T40" fmla="*/ 105 w 126"/>
                  <a:gd name="T41" fmla="*/ 2 h 167"/>
                  <a:gd name="T42" fmla="*/ 113 w 126"/>
                  <a:gd name="T43" fmla="*/ 1 h 167"/>
                  <a:gd name="T44" fmla="*/ 121 w 126"/>
                  <a:gd name="T45" fmla="*/ 0 h 167"/>
                  <a:gd name="T46" fmla="*/ 121 w 126"/>
                  <a:gd name="T47" fmla="*/ 0 h 167"/>
                  <a:gd name="T48" fmla="*/ 122 w 126"/>
                  <a:gd name="T49" fmla="*/ 0 h 167"/>
                  <a:gd name="T50" fmla="*/ 125 w 126"/>
                  <a:gd name="T51" fmla="*/ 1 h 167"/>
                  <a:gd name="T52" fmla="*/ 126 w 126"/>
                  <a:gd name="T53" fmla="*/ 4 h 167"/>
                  <a:gd name="T54" fmla="*/ 126 w 126"/>
                  <a:gd name="T55" fmla="*/ 6 h 167"/>
                  <a:gd name="T56" fmla="*/ 126 w 126"/>
                  <a:gd name="T57" fmla="*/ 6 h 167"/>
                  <a:gd name="T58" fmla="*/ 126 w 126"/>
                  <a:gd name="T59" fmla="*/ 8 h 167"/>
                  <a:gd name="T60" fmla="*/ 125 w 126"/>
                  <a:gd name="T61" fmla="*/ 9 h 167"/>
                  <a:gd name="T62" fmla="*/ 122 w 126"/>
                  <a:gd name="T63" fmla="*/ 10 h 167"/>
                  <a:gd name="T64" fmla="*/ 121 w 126"/>
                  <a:gd name="T65" fmla="*/ 12 h 167"/>
                  <a:gd name="T66" fmla="*/ 121 w 126"/>
                  <a:gd name="T67" fmla="*/ 12 h 167"/>
                  <a:gd name="T68" fmla="*/ 114 w 126"/>
                  <a:gd name="T69" fmla="*/ 12 h 167"/>
                  <a:gd name="T70" fmla="*/ 107 w 126"/>
                  <a:gd name="T71" fmla="*/ 14 h 167"/>
                  <a:gd name="T72" fmla="*/ 100 w 126"/>
                  <a:gd name="T73" fmla="*/ 17 h 167"/>
                  <a:gd name="T74" fmla="*/ 92 w 126"/>
                  <a:gd name="T75" fmla="*/ 21 h 167"/>
                  <a:gd name="T76" fmla="*/ 83 w 126"/>
                  <a:gd name="T77" fmla="*/ 27 h 167"/>
                  <a:gd name="T78" fmla="*/ 74 w 126"/>
                  <a:gd name="T79" fmla="*/ 32 h 167"/>
                  <a:gd name="T80" fmla="*/ 65 w 126"/>
                  <a:gd name="T81" fmla="*/ 40 h 167"/>
                  <a:gd name="T82" fmla="*/ 56 w 126"/>
                  <a:gd name="T83" fmla="*/ 50 h 167"/>
                  <a:gd name="T84" fmla="*/ 48 w 126"/>
                  <a:gd name="T85" fmla="*/ 60 h 167"/>
                  <a:gd name="T86" fmla="*/ 39 w 126"/>
                  <a:gd name="T87" fmla="*/ 70 h 167"/>
                  <a:gd name="T88" fmla="*/ 31 w 126"/>
                  <a:gd name="T89" fmla="*/ 83 h 167"/>
                  <a:gd name="T90" fmla="*/ 24 w 126"/>
                  <a:gd name="T91" fmla="*/ 97 h 167"/>
                  <a:gd name="T92" fmla="*/ 20 w 126"/>
                  <a:gd name="T93" fmla="*/ 111 h 167"/>
                  <a:gd name="T94" fmla="*/ 15 w 126"/>
                  <a:gd name="T95" fmla="*/ 127 h 167"/>
                  <a:gd name="T96" fmla="*/ 13 w 126"/>
                  <a:gd name="T97" fmla="*/ 143 h 167"/>
                  <a:gd name="T98" fmla="*/ 12 w 126"/>
                  <a:gd name="T99" fmla="*/ 161 h 167"/>
                  <a:gd name="T100" fmla="*/ 12 w 126"/>
                  <a:gd name="T101" fmla="*/ 161 h 167"/>
                  <a:gd name="T102" fmla="*/ 12 w 126"/>
                  <a:gd name="T103" fmla="*/ 164 h 167"/>
                  <a:gd name="T104" fmla="*/ 11 w 126"/>
                  <a:gd name="T105" fmla="*/ 165 h 167"/>
                  <a:gd name="T106" fmla="*/ 8 w 126"/>
                  <a:gd name="T107" fmla="*/ 166 h 167"/>
                  <a:gd name="T108" fmla="*/ 6 w 126"/>
                  <a:gd name="T109" fmla="*/ 167 h 167"/>
                  <a:gd name="T110" fmla="*/ 6 w 126"/>
                  <a:gd name="T11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67">
                    <a:moveTo>
                      <a:pt x="6" y="167"/>
                    </a:moveTo>
                    <a:lnTo>
                      <a:pt x="6" y="167"/>
                    </a:lnTo>
                    <a:lnTo>
                      <a:pt x="4" y="166"/>
                    </a:lnTo>
                    <a:lnTo>
                      <a:pt x="3" y="165"/>
                    </a:lnTo>
                    <a:lnTo>
                      <a:pt x="1" y="164"/>
                    </a:lnTo>
                    <a:lnTo>
                      <a:pt x="0" y="161"/>
                    </a:lnTo>
                    <a:lnTo>
                      <a:pt x="0" y="161"/>
                    </a:lnTo>
                    <a:lnTo>
                      <a:pt x="1" y="142"/>
                    </a:lnTo>
                    <a:lnTo>
                      <a:pt x="4" y="125"/>
                    </a:lnTo>
                    <a:lnTo>
                      <a:pt x="8" y="107"/>
                    </a:lnTo>
                    <a:lnTo>
                      <a:pt x="14" y="92"/>
                    </a:lnTo>
                    <a:lnTo>
                      <a:pt x="21" y="77"/>
                    </a:lnTo>
                    <a:lnTo>
                      <a:pt x="29" y="65"/>
                    </a:lnTo>
                    <a:lnTo>
                      <a:pt x="38" y="52"/>
                    </a:lnTo>
                    <a:lnTo>
                      <a:pt x="48" y="42"/>
                    </a:lnTo>
                    <a:lnTo>
                      <a:pt x="57" y="31"/>
                    </a:lnTo>
                    <a:lnTo>
                      <a:pt x="67" y="23"/>
                    </a:lnTo>
                    <a:lnTo>
                      <a:pt x="77" y="16"/>
                    </a:lnTo>
                    <a:lnTo>
                      <a:pt x="87" y="10"/>
                    </a:lnTo>
                    <a:lnTo>
                      <a:pt x="97" y="6"/>
                    </a:lnTo>
                    <a:lnTo>
                      <a:pt x="105" y="2"/>
                    </a:lnTo>
                    <a:lnTo>
                      <a:pt x="113" y="1"/>
                    </a:lnTo>
                    <a:lnTo>
                      <a:pt x="121" y="0"/>
                    </a:lnTo>
                    <a:lnTo>
                      <a:pt x="121" y="0"/>
                    </a:lnTo>
                    <a:lnTo>
                      <a:pt x="122" y="0"/>
                    </a:lnTo>
                    <a:lnTo>
                      <a:pt x="125" y="1"/>
                    </a:lnTo>
                    <a:lnTo>
                      <a:pt x="126" y="4"/>
                    </a:lnTo>
                    <a:lnTo>
                      <a:pt x="126" y="6"/>
                    </a:lnTo>
                    <a:lnTo>
                      <a:pt x="126" y="6"/>
                    </a:lnTo>
                    <a:lnTo>
                      <a:pt x="126" y="8"/>
                    </a:lnTo>
                    <a:lnTo>
                      <a:pt x="125" y="9"/>
                    </a:lnTo>
                    <a:lnTo>
                      <a:pt x="122" y="10"/>
                    </a:lnTo>
                    <a:lnTo>
                      <a:pt x="121" y="12"/>
                    </a:lnTo>
                    <a:lnTo>
                      <a:pt x="121" y="12"/>
                    </a:lnTo>
                    <a:lnTo>
                      <a:pt x="114" y="12"/>
                    </a:lnTo>
                    <a:lnTo>
                      <a:pt x="107" y="14"/>
                    </a:lnTo>
                    <a:lnTo>
                      <a:pt x="100" y="17"/>
                    </a:lnTo>
                    <a:lnTo>
                      <a:pt x="92" y="21"/>
                    </a:lnTo>
                    <a:lnTo>
                      <a:pt x="83" y="27"/>
                    </a:lnTo>
                    <a:lnTo>
                      <a:pt x="74" y="32"/>
                    </a:lnTo>
                    <a:lnTo>
                      <a:pt x="65" y="40"/>
                    </a:lnTo>
                    <a:lnTo>
                      <a:pt x="56" y="50"/>
                    </a:lnTo>
                    <a:lnTo>
                      <a:pt x="48" y="60"/>
                    </a:lnTo>
                    <a:lnTo>
                      <a:pt x="39" y="70"/>
                    </a:lnTo>
                    <a:lnTo>
                      <a:pt x="31" y="83"/>
                    </a:lnTo>
                    <a:lnTo>
                      <a:pt x="24" y="97"/>
                    </a:lnTo>
                    <a:lnTo>
                      <a:pt x="20" y="111"/>
                    </a:lnTo>
                    <a:lnTo>
                      <a:pt x="15" y="127"/>
                    </a:lnTo>
                    <a:lnTo>
                      <a:pt x="13" y="143"/>
                    </a:lnTo>
                    <a:lnTo>
                      <a:pt x="12" y="161"/>
                    </a:lnTo>
                    <a:lnTo>
                      <a:pt x="12" y="161"/>
                    </a:lnTo>
                    <a:lnTo>
                      <a:pt x="12" y="164"/>
                    </a:lnTo>
                    <a:lnTo>
                      <a:pt x="11" y="165"/>
                    </a:lnTo>
                    <a:lnTo>
                      <a:pt x="8" y="166"/>
                    </a:lnTo>
                    <a:lnTo>
                      <a:pt x="6" y="167"/>
                    </a:lnTo>
                    <a:lnTo>
                      <a:pt x="6" y="16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sp>
        <p:nvSpPr>
          <p:cNvPr id="27" name="Title 1"/>
          <p:cNvSpPr txBox="1"/>
          <p:nvPr/>
        </p:nvSpPr>
        <p:spPr>
          <a:xfrm>
            <a:off x="4010091" y="1551308"/>
            <a:ext cx="4708764" cy="5844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000" dirty="0">
                <a:solidFill>
                  <a:schemeClr val="bg1"/>
                </a:solidFill>
                <a:latin typeface="宋体" charset="0"/>
                <a:ea typeface="宋体" charset="0"/>
                <a:cs typeface="宋体" charset="0"/>
              </a:rPr>
              <a:t>深度学习之 </a:t>
            </a:r>
            <a:r>
              <a:rPr lang="en-US" altLang="zh-CN" sz="3000" dirty="0">
                <a:solidFill>
                  <a:schemeClr val="bg1"/>
                </a:solidFill>
                <a:latin typeface="宋体" charset="0"/>
                <a:ea typeface="宋体" charset="0"/>
                <a:cs typeface="宋体" charset="0"/>
              </a:rPr>
              <a:t>PyTorch</a:t>
            </a:r>
            <a:r>
              <a:rPr lang="zh-CN" altLang="en-US" sz="3000" dirty="0">
                <a:solidFill>
                  <a:schemeClr val="bg1"/>
                </a:solidFill>
                <a:latin typeface="宋体" charset="0"/>
                <a:ea typeface="宋体" charset="0"/>
                <a:cs typeface="宋体" charset="0"/>
              </a:rPr>
              <a:t> 实战</a:t>
            </a:r>
            <a:endParaRPr lang="en-US" sz="3000" dirty="0">
              <a:solidFill>
                <a:schemeClr val="bg1"/>
              </a:solidFill>
              <a:latin typeface="宋体" charset="0"/>
              <a:ea typeface="宋体" charset="0"/>
              <a:cs typeface="宋体" charset="0"/>
            </a:endParaRPr>
          </a:p>
        </p:txBody>
      </p:sp>
      <p:sp>
        <p:nvSpPr>
          <p:cNvPr id="26" name="文本框 25"/>
          <p:cNvSpPr txBox="1"/>
          <p:nvPr/>
        </p:nvSpPr>
        <p:spPr>
          <a:xfrm>
            <a:off x="2729833" y="3912345"/>
            <a:ext cx="2031325" cy="338554"/>
          </a:xfrm>
          <a:prstGeom prst="rect">
            <a:avLst/>
          </a:prstGeom>
          <a:noFill/>
        </p:spPr>
        <p:txBody>
          <a:bodyPr wrap="none" rtlCol="0">
            <a:spAutoFit/>
          </a:bodyPr>
          <a:lstStyle/>
          <a:p>
            <a:r>
              <a:rPr kumimoji="1" lang="zh-CN" altLang="en-US" sz="1600" dirty="0">
                <a:solidFill>
                  <a:srgbClr val="494C4F"/>
                </a:solidFill>
                <a:latin typeface="宋体" charset="0"/>
                <a:ea typeface="宋体" charset="0"/>
                <a:cs typeface="宋体" charset="0"/>
              </a:rPr>
              <a:t>主讲老师</a:t>
            </a:r>
            <a:r>
              <a:rPr kumimoji="1" lang="en-US" altLang="zh-CN" sz="1600" dirty="0">
                <a:solidFill>
                  <a:srgbClr val="494C4F"/>
                </a:solidFill>
                <a:latin typeface="宋体" charset="0"/>
                <a:ea typeface="宋体" charset="0"/>
                <a:cs typeface="宋体" charset="0"/>
              </a:rPr>
              <a:t>:</a:t>
            </a:r>
            <a:r>
              <a:rPr kumimoji="1" lang="zh-CN" altLang="en-US" sz="1600" dirty="0">
                <a:solidFill>
                  <a:srgbClr val="494C4F"/>
                </a:solidFill>
                <a:latin typeface="宋体" charset="0"/>
                <a:ea typeface="宋体" charset="0"/>
                <a:cs typeface="宋体" charset="0"/>
              </a:rPr>
              <a:t> 土豆老师</a:t>
            </a:r>
          </a:p>
        </p:txBody>
      </p:sp>
      <p:sp>
        <p:nvSpPr>
          <p:cNvPr id="101" name="Text Placeholder 2">
            <a:extLst>
              <a:ext uri="{FF2B5EF4-FFF2-40B4-BE49-F238E27FC236}">
                <a16:creationId xmlns:a16="http://schemas.microsoft.com/office/drawing/2014/main" id="{B4D20904-677C-034B-9842-E22EDDE64F99}"/>
              </a:ext>
            </a:extLst>
          </p:cNvPr>
          <p:cNvSpPr txBox="1"/>
          <p:nvPr/>
        </p:nvSpPr>
        <p:spPr>
          <a:xfrm>
            <a:off x="4422142" y="2320426"/>
            <a:ext cx="3265909" cy="30848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200" dirty="0">
                <a:solidFill>
                  <a:schemeClr val="bg1"/>
                </a:solidFill>
                <a:latin typeface="宋体" charset="0"/>
                <a:ea typeface="宋体" charset="0"/>
                <a:cs typeface="宋体" charset="0"/>
              </a:rPr>
              <a:t>循环神经网络 </a:t>
            </a:r>
            <a:r>
              <a:rPr lang="en-US" altLang="zh-CN" sz="2200" dirty="0">
                <a:solidFill>
                  <a:schemeClr val="bg1"/>
                </a:solidFill>
                <a:latin typeface="宋体" charset="0"/>
                <a:ea typeface="宋体" charset="0"/>
                <a:cs typeface="宋体" charset="0"/>
              </a:rPr>
              <a:t>part1</a:t>
            </a:r>
            <a:endParaRPr lang="en-US" sz="2200" dirty="0">
              <a:solidFill>
                <a:schemeClr val="bg1"/>
              </a:solidFill>
              <a:latin typeface="宋体" charset="0"/>
              <a:ea typeface="宋体" charset="0"/>
              <a:cs typeface="宋体" charset="0"/>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循环神经网络</a:t>
            </a:r>
          </a:p>
        </p:txBody>
      </p:sp>
      <p:sp>
        <p:nvSpPr>
          <p:cNvPr id="37" name="Text Placeholder 2"/>
          <p:cNvSpPr txBox="1"/>
          <p:nvPr/>
        </p:nvSpPr>
        <p:spPr>
          <a:xfrm>
            <a:off x="1282274" y="838182"/>
            <a:ext cx="7353726"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循环神经网络</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并非刚性地记忆所有固定长度的序列，而是通过</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隐藏状态</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来存储之前时间步的信息。</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b="1" dirty="0">
                <a:solidFill>
                  <a:srgbClr val="636D78"/>
                </a:solidFill>
                <a:latin typeface="Times New Roman" panose="02020603050405020304" pitchFamily="18" charset="0"/>
                <a:ea typeface="宋体" charset="0"/>
                <a:cs typeface="Times New Roman" panose="02020603050405020304" pitchFamily="18" charset="0"/>
              </a:rPr>
              <a:t>基于字符级循环神经网络的语言模型</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设小批量中样本数为</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，文本序列为“想”“要”“有”“直”“升”“机”。下图演示了如何使用循环神经网络基于当前和过去的字符来预测下一个字符。在训练时，我们对每个时间步的输出层输出使用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softmax</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运算，然后使用交叉熵损失函数来计算它与标签的误差。</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marL="457200" lvl="1" indent="0">
              <a:lnSpc>
                <a:spcPts val="2080"/>
              </a:lnSpc>
              <a:buNone/>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因为每个输入词是一个字符，因此这个模型被称为</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字符级循环神经网络</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character-level recurrent neural network</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3" name="图片 2">
            <a:extLst>
              <a:ext uri="{FF2B5EF4-FFF2-40B4-BE49-F238E27FC236}">
                <a16:creationId xmlns:a16="http://schemas.microsoft.com/office/drawing/2014/main" id="{383BE25D-F2D7-264F-B322-11EA1A1C9815}"/>
              </a:ext>
            </a:extLst>
          </p:cNvPr>
          <p:cNvPicPr>
            <a:picLocks noChangeAspect="1"/>
          </p:cNvPicPr>
          <p:nvPr/>
        </p:nvPicPr>
        <p:blipFill>
          <a:blip r:embed="rId3"/>
          <a:stretch>
            <a:fillRect/>
          </a:stretch>
        </p:blipFill>
        <p:spPr>
          <a:xfrm>
            <a:off x="4161047" y="2705067"/>
            <a:ext cx="3264219" cy="1673958"/>
          </a:xfrm>
          <a:prstGeom prst="rect">
            <a:avLst/>
          </a:prstGeom>
        </p:spPr>
      </p:pic>
    </p:spTree>
    <p:extLst>
      <p:ext uri="{BB962C8B-B14F-4D97-AF65-F5344CB8AC3E}">
        <p14:creationId xmlns:p14="http://schemas.microsoft.com/office/powerpoint/2010/main" val="28466061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5609821"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语言模型数据集（周杰伦专辑歌词）</a:t>
            </a:r>
          </a:p>
        </p:txBody>
      </p:sp>
      <p:sp>
        <p:nvSpPr>
          <p:cNvPr id="37" name="Text Placeholder 2"/>
          <p:cNvSpPr txBox="1"/>
          <p:nvPr/>
        </p:nvSpPr>
        <p:spPr>
          <a:xfrm>
            <a:off x="1299207" y="1303849"/>
            <a:ext cx="7353726" cy="239608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本节将介绍如何</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预处理</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一个语言模型数据集，并将其转换成字符级循环神经网络所需要的输入格式。</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我们收集了周杰伦从第一张专辑</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Jay》</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到第十张专辑</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跨时代</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中的歌词，并在后面几节里应用循环神经网络来训练一个语言模型。</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当模型训练好后，我们就可以用这个模型来创作歌词。</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6" name="图片 5">
            <a:extLst>
              <a:ext uri="{FF2B5EF4-FFF2-40B4-BE49-F238E27FC236}">
                <a16:creationId xmlns:a16="http://schemas.microsoft.com/office/drawing/2014/main" id="{4D094451-BC10-7341-BFE3-08E81CEAD766}"/>
              </a:ext>
            </a:extLst>
          </p:cNvPr>
          <p:cNvPicPr>
            <a:picLocks noChangeAspect="1"/>
          </p:cNvPicPr>
          <p:nvPr/>
        </p:nvPicPr>
        <p:blipFill rotWithShape="1">
          <a:blip r:embed="rId3"/>
          <a:srcRect l="39608" t="4197" r="-49" b="25791"/>
          <a:stretch>
            <a:fillRect/>
          </a:stretch>
        </p:blipFill>
        <p:spPr>
          <a:xfrm>
            <a:off x="6487900" y="2824268"/>
            <a:ext cx="1434465" cy="875665"/>
          </a:xfrm>
          <a:prstGeom prst="rect">
            <a:avLst/>
          </a:prstGeom>
        </p:spPr>
      </p:pic>
    </p:spTree>
    <p:extLst>
      <p:ext uri="{BB962C8B-B14F-4D97-AF65-F5344CB8AC3E}">
        <p14:creationId xmlns:p14="http://schemas.microsoft.com/office/powerpoint/2010/main" val="290361672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2">
            <a:extLst>
              <a:ext uri="{FF2B5EF4-FFF2-40B4-BE49-F238E27FC236}">
                <a16:creationId xmlns:a16="http://schemas.microsoft.com/office/drawing/2014/main" id="{AACA3CAE-8890-EF4B-8BAB-DC46D0062F77}"/>
              </a:ext>
            </a:extLst>
          </p:cNvPr>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7" name="Text Placeholder 2"/>
          <p:cNvSpPr txBox="1"/>
          <p:nvPr/>
        </p:nvSpPr>
        <p:spPr>
          <a:xfrm>
            <a:off x="1052564" y="847843"/>
            <a:ext cx="7685035" cy="419745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文本是序列数据的一种重要形式；语言模型是自然语言处理的关键。</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为了对文本进行预处理，我们通常将文本拆分为标记，构建</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词汇表</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将标记字符串映射为数字索引，并将文本数据转换为标记索引以供模型操作。</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对隐藏状态使用循环计算的神经网络称为</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循环神经网络</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RNN</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循环神经网络的</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隐藏状态可以捕获直到当前时间步的序列的历史信息</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循环神经网络模型的</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参数数量不会随着时间步的增加而增加</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我们可以使用循环神经网络创建</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字符级语言模型</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，困惑度来评价语言模型的质量，根据用户提供的</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文本前缀</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生成文本。循环神经网络模型需要状态初始化来训练，尽管随机抽样和顺序划分使用不同的方法。当使用顺序划分时，我们需要</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分离梯度</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以减少计算量。</a:t>
            </a:r>
          </a:p>
          <a:p>
            <a:pPr lvl="1">
              <a:lnSpc>
                <a:spcPts val="2080"/>
              </a:lnSpc>
            </a:pP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梯度裁剪</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可以防止渐变爆炸，但不能应对梯度消失。</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高级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API</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的循环神经网络层返回输出和更新的隐藏状态，其中输出不涉及输出层计算。</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
        <p:nvSpPr>
          <p:cNvPr id="7" name="Title 1">
            <a:extLst>
              <a:ext uri="{FF2B5EF4-FFF2-40B4-BE49-F238E27FC236}">
                <a16:creationId xmlns:a16="http://schemas.microsoft.com/office/drawing/2014/main" id="{C78EFFD9-3BC5-F640-A66C-927A8C180376}"/>
              </a:ext>
            </a:extLst>
          </p:cNvPr>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小结</a:t>
            </a:r>
          </a:p>
        </p:txBody>
      </p:sp>
    </p:spTree>
    <p:extLst>
      <p:ext uri="{BB962C8B-B14F-4D97-AF65-F5344CB8AC3E}">
        <p14:creationId xmlns:p14="http://schemas.microsoft.com/office/powerpoint/2010/main" val="17914134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3044275" y="1920905"/>
            <a:ext cx="3042475" cy="1211985"/>
            <a:chOff x="4464880" y="2172204"/>
            <a:chExt cx="4356504" cy="1735436"/>
          </a:xfrm>
        </p:grpSpPr>
        <p:sp>
          <p:nvSpPr>
            <p:cNvPr id="6" name="文本框 10"/>
            <p:cNvSpPr txBox="1">
              <a:spLocks noChangeArrowheads="1"/>
            </p:cNvSpPr>
            <p:nvPr/>
          </p:nvSpPr>
          <p:spPr bwMode="auto">
            <a:xfrm>
              <a:off x="5074348" y="2172204"/>
              <a:ext cx="3211482" cy="1022911"/>
            </a:xfrm>
            <a:prstGeom prst="rect">
              <a:avLst/>
            </a:prstGeom>
            <a:noFill/>
            <a:ln>
              <a:noFill/>
            </a:ln>
            <a:effectLst>
              <a:outerShdw blurRad="50800" dist="38100" dir="5400000" algn="t" rotWithShape="0">
                <a:prstClr val="black">
                  <a:alpha val="3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 typeface="Arial" panose="020B0604020202090204" pitchFamily="34" charset="0"/>
                <a:buNone/>
              </a:pPr>
              <a:r>
                <a:rPr lang="zh-CN" altLang="en-US" sz="4050" b="1" dirty="0">
                  <a:solidFill>
                    <a:prstClr val="black">
                      <a:lumMod val="65000"/>
                      <a:lumOff val="35000"/>
                    </a:prstClr>
                  </a:solidFill>
                  <a:latin typeface="宋体" panose="02010600030101010101" pitchFamily="2" charset="-122"/>
                  <a:ea typeface="宋体" panose="02010600030101010101" pitchFamily="2" charset="-122"/>
                  <a:cs typeface="宋体" panose="02010600030101010101" pitchFamily="2" charset="-122"/>
                </a:rPr>
                <a:t>谢谢观看</a:t>
              </a:r>
              <a:endParaRPr lang="en-US" altLang="zh-CN" sz="3000" b="1" dirty="0">
                <a:solidFill>
                  <a:prstClr val="black">
                    <a:lumMod val="65000"/>
                    <a:lumOff val="35000"/>
                  </a:prstClr>
                </a:solidFill>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4464880" y="3380273"/>
              <a:ext cx="4356504" cy="527367"/>
            </a:xfrm>
            <a:prstGeom prst="rect">
              <a:avLst/>
            </a:prstGeom>
            <a:noFill/>
          </p:spPr>
          <p:txBody>
            <a:bodyPr wrap="square" rtlCol="0">
              <a:spAutoFit/>
            </a:bodyPr>
            <a:lstStyle/>
            <a:p>
              <a:pPr algn="ctr"/>
              <a:r>
                <a:rPr kumimoji="1" lang="zh-CN" altLang="en-US" sz="1500" b="1" dirty="0">
                  <a:solidFill>
                    <a:prstClr val="black">
                      <a:lumMod val="95000"/>
                      <a:lumOff val="5000"/>
                    </a:prstClr>
                  </a:solidFill>
                  <a:latin typeface="宋体" panose="02010600030101010101" pitchFamily="2" charset="-122"/>
                  <a:ea typeface="宋体" panose="02010600030101010101" pitchFamily="2" charset="-122"/>
                  <a:cs typeface="宋体" panose="02010600030101010101" pitchFamily="2" charset="-122"/>
                </a:rPr>
                <a:t>更多好课，请关注</a:t>
              </a:r>
              <a:r>
                <a:rPr kumimoji="1" lang="zh-CN" altLang="en-US" sz="1800" b="1" dirty="0">
                  <a:solidFill>
                    <a:srgbClr val="0087E1"/>
                  </a:solidFill>
                  <a:effectLst>
                    <a:outerShdw blurRad="50800" dist="76200" dir="2700000" algn="tl" rotWithShape="0">
                      <a:prstClr val="black">
                        <a:alpha val="30000"/>
                      </a:prstClr>
                    </a:outerShdw>
                  </a:effectLst>
                  <a:latin typeface="宋体" panose="02010600030101010101" pitchFamily="2" charset="-122"/>
                  <a:ea typeface="宋体" panose="02010600030101010101" pitchFamily="2" charset="-122"/>
                  <a:cs typeface="宋体" panose="02010600030101010101" pitchFamily="2" charset="-122"/>
                </a:rPr>
                <a:t>万门</a:t>
              </a:r>
            </a:p>
          </p:txBody>
        </p:sp>
      </p:gr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877973">
            <a:off x="5898717" y="3059209"/>
            <a:ext cx="233287" cy="233287"/>
          </a:xfrm>
          <a:prstGeom prst="rect">
            <a:avLst/>
          </a:prstGeom>
        </p:spPr>
      </p:pic>
      <p:sp>
        <p:nvSpPr>
          <p:cNvPr id="13" name="外同心圆剪裁"/>
          <p:cNvSpPr/>
          <p:nvPr/>
        </p:nvSpPr>
        <p:spPr>
          <a:xfrm>
            <a:off x="2639309" y="785380"/>
            <a:ext cx="3877200" cy="3565819"/>
          </a:xfrm>
          <a:custGeom>
            <a:avLst/>
            <a:gdLst/>
            <a:ahLst/>
            <a:cxnLst/>
            <a:rect l="l" t="t" r="r" b="b"/>
            <a:pathLst>
              <a:path w="5169600" h="4754425">
                <a:moveTo>
                  <a:pt x="5125532" y="1931907"/>
                </a:moveTo>
                <a:cubicBezTo>
                  <a:pt x="5155225" y="2076236"/>
                  <a:pt x="5169600" y="2225367"/>
                  <a:pt x="5169600" y="2377714"/>
                </a:cubicBezTo>
                <a:cubicBezTo>
                  <a:pt x="5169600" y="3506603"/>
                  <a:pt x="4380279" y="4458966"/>
                  <a:pt x="3300714" y="4754425"/>
                </a:cubicBezTo>
                <a:lnTo>
                  <a:pt x="3408743" y="4587332"/>
                </a:lnTo>
                <a:cubicBezTo>
                  <a:pt x="4361179" y="4266130"/>
                  <a:pt x="5042337" y="3397915"/>
                  <a:pt x="5042337" y="2377714"/>
                </a:cubicBezTo>
                <a:cubicBezTo>
                  <a:pt x="5042337" y="2280775"/>
                  <a:pt x="5036187" y="2185208"/>
                  <a:pt x="5022289" y="2091598"/>
                </a:cubicBezTo>
                <a:close/>
                <a:moveTo>
                  <a:pt x="1872964" y="0"/>
                </a:moveTo>
                <a:lnTo>
                  <a:pt x="1765287" y="166548"/>
                </a:lnTo>
                <a:cubicBezTo>
                  <a:pt x="810546" y="486595"/>
                  <a:pt x="127265" y="1355925"/>
                  <a:pt x="127265" y="2377714"/>
                </a:cubicBezTo>
                <a:cubicBezTo>
                  <a:pt x="127265" y="2476124"/>
                  <a:pt x="133603" y="2573119"/>
                  <a:pt x="147992" y="2668079"/>
                </a:cubicBezTo>
                <a:lnTo>
                  <a:pt x="44746" y="2827775"/>
                </a:lnTo>
                <a:cubicBezTo>
                  <a:pt x="14657" y="2682101"/>
                  <a:pt x="0" y="2531546"/>
                  <a:pt x="0" y="2377714"/>
                </a:cubicBezTo>
                <a:cubicBezTo>
                  <a:pt x="0" y="1247414"/>
                  <a:pt x="791298" y="294080"/>
                  <a:pt x="1872964" y="0"/>
                </a:cubicBezTo>
                <a:close/>
              </a:path>
            </a:pathLst>
          </a:custGeom>
          <a:solidFill>
            <a:srgbClr val="008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black"/>
              </a:solidFill>
              <a:latin typeface="宋体" panose="02010600030101010101" pitchFamily="2" charset="-122"/>
              <a:ea typeface="宋体" panose="02010600030101010101" pitchFamily="2" charset="-122"/>
              <a:cs typeface="宋体" panose="02010600030101010101" pitchFamily="2" charset="-122"/>
            </a:endParaRPr>
          </a:p>
        </p:txBody>
      </p:sp>
      <p:sp>
        <p:nvSpPr>
          <p:cNvPr id="15" name="内同心圆剪裁"/>
          <p:cNvSpPr/>
          <p:nvPr/>
        </p:nvSpPr>
        <p:spPr>
          <a:xfrm>
            <a:off x="3298500" y="1134506"/>
            <a:ext cx="2564968" cy="2862000"/>
          </a:xfrm>
          <a:custGeom>
            <a:avLst/>
            <a:gdLst/>
            <a:ahLst/>
            <a:cxnLst/>
            <a:rect l="l" t="t" r="r" b="b"/>
            <a:pathLst>
              <a:path w="3419957" h="3816000">
                <a:moveTo>
                  <a:pt x="8692" y="2892709"/>
                </a:moveTo>
                <a:lnTo>
                  <a:pt x="406506" y="2892709"/>
                </a:lnTo>
                <a:cubicBezTo>
                  <a:pt x="710747" y="3258511"/>
                  <a:pt x="1181633" y="3492556"/>
                  <a:pt x="1709978" y="3492556"/>
                </a:cubicBezTo>
                <a:cubicBezTo>
                  <a:pt x="2238323" y="3492556"/>
                  <a:pt x="2709210" y="3258511"/>
                  <a:pt x="3013450" y="2892709"/>
                </a:cubicBezTo>
                <a:lnTo>
                  <a:pt x="3411265" y="2892709"/>
                </a:lnTo>
                <a:cubicBezTo>
                  <a:pt x="3064805" y="3446577"/>
                  <a:pt x="2432365" y="3816000"/>
                  <a:pt x="1709978" y="3816000"/>
                </a:cubicBezTo>
                <a:cubicBezTo>
                  <a:pt x="987592" y="3816000"/>
                  <a:pt x="355151" y="3446577"/>
                  <a:pt x="8692" y="2892709"/>
                </a:cubicBezTo>
                <a:close/>
                <a:moveTo>
                  <a:pt x="1709978" y="0"/>
                </a:moveTo>
                <a:cubicBezTo>
                  <a:pt x="2438359" y="0"/>
                  <a:pt x="3075295" y="375580"/>
                  <a:pt x="3419957" y="937016"/>
                </a:cubicBezTo>
                <a:lnTo>
                  <a:pt x="3024238" y="937016"/>
                </a:lnTo>
                <a:cubicBezTo>
                  <a:pt x="2720727" y="563254"/>
                  <a:pt x="2244790" y="323444"/>
                  <a:pt x="1709978" y="323444"/>
                </a:cubicBezTo>
                <a:cubicBezTo>
                  <a:pt x="1175167" y="323444"/>
                  <a:pt x="699229" y="563254"/>
                  <a:pt x="395718" y="937016"/>
                </a:cubicBezTo>
                <a:lnTo>
                  <a:pt x="0" y="937016"/>
                </a:lnTo>
                <a:cubicBezTo>
                  <a:pt x="344661" y="375580"/>
                  <a:pt x="981597" y="0"/>
                  <a:pt x="1709978" y="0"/>
                </a:cubicBezTo>
                <a:close/>
              </a:path>
            </a:pathLst>
          </a:custGeom>
          <a:solidFill>
            <a:srgbClr val="008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black"/>
              </a:solidFill>
              <a:latin typeface="宋体" panose="02010600030101010101" pitchFamily="2" charset="-122"/>
              <a:ea typeface="宋体" panose="02010600030101010101" pitchFamily="2" charset="-122"/>
              <a:cs typeface="宋体" panose="02010600030101010101" pitchFamily="2" charset="-122"/>
            </a:endParaRPr>
          </a:p>
        </p:txBody>
      </p:sp>
      <p:sp>
        <p:nvSpPr>
          <p:cNvPr id="8" name="文本框 7"/>
          <p:cNvSpPr txBox="1">
            <a:spLocks noChangeArrowheads="1"/>
          </p:cNvSpPr>
          <p:nvPr/>
        </p:nvSpPr>
        <p:spPr bwMode="auto">
          <a:xfrm>
            <a:off x="92680" y="4740923"/>
            <a:ext cx="3056586" cy="25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DengXian" charset="-122"/>
                <a:ea typeface="DengXian" charset="-122"/>
                <a:cs typeface="DengXian" charset="-122"/>
              </a:defRPr>
            </a:lvl1pPr>
            <a:lvl2pPr marL="742950" indent="-285750">
              <a:defRPr>
                <a:solidFill>
                  <a:schemeClr val="tx1"/>
                </a:solidFill>
                <a:latin typeface="DengXian" charset="-122"/>
                <a:ea typeface="DengXian" charset="-122"/>
                <a:cs typeface="DengXian" charset="-122"/>
              </a:defRPr>
            </a:lvl2pPr>
            <a:lvl3pPr marL="1143000" indent="-228600">
              <a:defRPr>
                <a:solidFill>
                  <a:schemeClr val="tx1"/>
                </a:solidFill>
                <a:latin typeface="DengXian" charset="-122"/>
                <a:ea typeface="DengXian" charset="-122"/>
                <a:cs typeface="DengXian" charset="-122"/>
              </a:defRPr>
            </a:lvl3pPr>
            <a:lvl4pPr marL="1600200" indent="-228600">
              <a:defRPr>
                <a:solidFill>
                  <a:schemeClr val="tx1"/>
                </a:solidFill>
                <a:latin typeface="DengXian" charset="-122"/>
                <a:ea typeface="DengXian" charset="-122"/>
                <a:cs typeface="DengXian" charset="-122"/>
              </a:defRPr>
            </a:lvl4pPr>
            <a:lvl5pPr marL="2057400" indent="-228600">
              <a:defRPr>
                <a:solidFill>
                  <a:schemeClr val="tx1"/>
                </a:solidFill>
                <a:latin typeface="DengXian" charset="-122"/>
                <a:ea typeface="DengXian" charset="-122"/>
                <a:cs typeface="DengXian" charset="-122"/>
              </a:defRPr>
            </a:lvl5pPr>
            <a:lvl6pPr marL="2514600" indent="-228600" fontAlgn="base">
              <a:spcBef>
                <a:spcPct val="0"/>
              </a:spcBef>
              <a:spcAft>
                <a:spcPct val="0"/>
              </a:spcAft>
              <a:defRPr>
                <a:solidFill>
                  <a:schemeClr val="tx1"/>
                </a:solidFill>
                <a:latin typeface="DengXian" charset="-122"/>
                <a:ea typeface="DengXian" charset="-122"/>
                <a:cs typeface="DengXian" charset="-122"/>
              </a:defRPr>
            </a:lvl6pPr>
            <a:lvl7pPr marL="2971800" indent="-228600" fontAlgn="base">
              <a:spcBef>
                <a:spcPct val="0"/>
              </a:spcBef>
              <a:spcAft>
                <a:spcPct val="0"/>
              </a:spcAft>
              <a:defRPr>
                <a:solidFill>
                  <a:schemeClr val="tx1"/>
                </a:solidFill>
                <a:latin typeface="DengXian" charset="-122"/>
                <a:ea typeface="DengXian" charset="-122"/>
                <a:cs typeface="DengXian" charset="-122"/>
              </a:defRPr>
            </a:lvl7pPr>
            <a:lvl8pPr marL="3429000" indent="-228600" fontAlgn="base">
              <a:spcBef>
                <a:spcPct val="0"/>
              </a:spcBef>
              <a:spcAft>
                <a:spcPct val="0"/>
              </a:spcAft>
              <a:defRPr>
                <a:solidFill>
                  <a:schemeClr val="tx1"/>
                </a:solidFill>
                <a:latin typeface="DengXian" charset="-122"/>
                <a:ea typeface="DengXian" charset="-122"/>
                <a:cs typeface="DengXian" charset="-122"/>
              </a:defRPr>
            </a:lvl8pPr>
            <a:lvl9pPr marL="3886200" indent="-228600" fontAlgn="base">
              <a:spcBef>
                <a:spcPct val="0"/>
              </a:spcBef>
              <a:spcAft>
                <a:spcPct val="0"/>
              </a:spcAft>
              <a:defRPr>
                <a:solidFill>
                  <a:schemeClr val="tx1"/>
                </a:solidFill>
                <a:latin typeface="DengXian" charset="-122"/>
                <a:ea typeface="DengXian" charset="-122"/>
                <a:cs typeface="DengXian" charset="-122"/>
              </a:defRPr>
            </a:lvl9pPr>
          </a:lstStyle>
          <a:p>
            <a:r>
              <a:rPr lang="zh-CN" altLang="en-US" sz="105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视频图片均来源于网络，</a:t>
            </a:r>
            <a:r>
              <a:rPr kumimoji="1" lang="zh-CN" altLang="en-US" sz="105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如有侵权请联系我们</a:t>
            </a:r>
          </a:p>
        </p:txBody>
      </p:sp>
    </p:spTree>
    <p:extLst>
      <p:ext uri="{BB962C8B-B14F-4D97-AF65-F5344CB8AC3E}">
        <p14:creationId xmlns:p14="http://schemas.microsoft.com/office/powerpoint/2010/main" val="36165213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组合 19"/>
          <p:cNvGrpSpPr/>
          <p:nvPr/>
        </p:nvGrpSpPr>
        <p:grpSpPr>
          <a:xfrm>
            <a:off x="6885601" y="2331108"/>
            <a:ext cx="942968" cy="1410643"/>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grpSp>
      <p:sp>
        <p:nvSpPr>
          <p:cNvPr id="13" name="Text Placeholder 4"/>
          <p:cNvSpPr txBox="1"/>
          <p:nvPr/>
        </p:nvSpPr>
        <p:spPr>
          <a:xfrm>
            <a:off x="1427285" y="315925"/>
            <a:ext cx="2379251" cy="523859"/>
          </a:xfrm>
          <a:prstGeom prst="rect">
            <a:avLst/>
          </a:prstGeom>
        </p:spPr>
        <p:txBody>
          <a:bodyPr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lgn="ctr">
              <a:buNone/>
            </a:pPr>
            <a:r>
              <a:rPr lang="zh-CN" altLang="en-US" sz="3375" b="1" dirty="0">
                <a:solidFill>
                  <a:srgbClr val="636D78"/>
                </a:solidFill>
                <a:latin typeface="黑体" panose="02010609060101010101" pitchFamily="49" charset="-122"/>
                <a:ea typeface="黑体" panose="02010609060101010101" pitchFamily="49" charset="-122"/>
                <a:cs typeface="+mn-ea"/>
                <a:sym typeface="+mn-lt"/>
              </a:rPr>
              <a:t>目录</a:t>
            </a:r>
            <a:endParaRPr lang="en-GB" sz="1900" b="1" dirty="0">
              <a:solidFill>
                <a:srgbClr val="636D78"/>
              </a:solidFill>
              <a:latin typeface="黑体" panose="02010609060101010101" pitchFamily="49" charset="-122"/>
              <a:ea typeface="黑体" panose="02010609060101010101" pitchFamily="49" charset="-122"/>
              <a:cs typeface="+mn-ea"/>
              <a:sym typeface="+mn-lt"/>
            </a:endParaRPr>
          </a:p>
        </p:txBody>
      </p:sp>
      <p:grpSp>
        <p:nvGrpSpPr>
          <p:cNvPr id="14" name="组 2"/>
          <p:cNvGrpSpPr/>
          <p:nvPr/>
        </p:nvGrpSpPr>
        <p:grpSpPr>
          <a:xfrm>
            <a:off x="1974455" y="1240376"/>
            <a:ext cx="4783739" cy="546432"/>
            <a:chOff x="2017962" y="1672109"/>
            <a:chExt cx="6378319" cy="728576"/>
          </a:xfrm>
        </p:grpSpPr>
        <p:grpSp>
          <p:nvGrpSpPr>
            <p:cNvPr id="15" name="组合 14"/>
            <p:cNvGrpSpPr/>
            <p:nvPr/>
          </p:nvGrpSpPr>
          <p:grpSpPr>
            <a:xfrm>
              <a:off x="2017962" y="1672109"/>
              <a:ext cx="1257329" cy="728576"/>
              <a:chOff x="2215144" y="927951"/>
              <a:chExt cx="1244731" cy="950033"/>
            </a:xfrm>
          </p:grpSpPr>
          <p:sp>
            <p:nvSpPr>
              <p:cNvPr id="19" name="平行四边形 18"/>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rgbClr val="494C4F"/>
                  </a:solidFill>
                  <a:latin typeface="黑体" panose="02010609060101010101" pitchFamily="49" charset="-122"/>
                  <a:ea typeface="黑体" panose="02010609060101010101" pitchFamily="49" charset="-122"/>
                  <a:cs typeface="+mn-ea"/>
                  <a:sym typeface="+mn-lt"/>
                </a:endParaRPr>
              </a:p>
            </p:txBody>
          </p:sp>
          <p:sp>
            <p:nvSpPr>
              <p:cNvPr id="30" name="文本框 9"/>
              <p:cNvSpPr txBox="1"/>
              <p:nvPr/>
            </p:nvSpPr>
            <p:spPr>
              <a:xfrm>
                <a:off x="2393076"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01</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16" name="组合 15"/>
            <p:cNvGrpSpPr/>
            <p:nvPr/>
          </p:nvGrpSpPr>
          <p:grpSpPr>
            <a:xfrm>
              <a:off x="2972991" y="1690824"/>
              <a:ext cx="5423290" cy="646324"/>
              <a:chOff x="4315150" y="953426"/>
              <a:chExt cx="3857250" cy="540057"/>
            </a:xfrm>
          </p:grpSpPr>
          <p:sp>
            <p:nvSpPr>
              <p:cNvPr id="17" name="矩形 16"/>
              <p:cNvSpPr/>
              <p:nvPr/>
            </p:nvSpPr>
            <p:spPr>
              <a:xfrm>
                <a:off x="4830201" y="974066"/>
                <a:ext cx="2827147" cy="440757"/>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语言模型</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18" name="平行四边形 17"/>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
        <p:nvSpPr>
          <p:cNvPr id="31" name="矩形 30"/>
          <p:cNvSpPr/>
          <p:nvPr/>
        </p:nvSpPr>
        <p:spPr>
          <a:xfrm>
            <a:off x="2024158" y="414181"/>
            <a:ext cx="132008" cy="394351"/>
          </a:xfrm>
          <a:prstGeom prst="rect">
            <a:avLst/>
          </a:pr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46D78"/>
              </a:solidFill>
              <a:latin typeface="黑体" panose="02010609060101010101" pitchFamily="49" charset="-122"/>
              <a:ea typeface="黑体" panose="02010609060101010101" pitchFamily="49" charset="-122"/>
            </a:endParaRPr>
          </a:p>
        </p:txBody>
      </p:sp>
      <p:sp>
        <p:nvSpPr>
          <p:cNvPr id="32" name="矩形 31"/>
          <p:cNvSpPr/>
          <p:nvPr/>
        </p:nvSpPr>
        <p:spPr>
          <a:xfrm>
            <a:off x="1666837" y="414181"/>
            <a:ext cx="310796" cy="394351"/>
          </a:xfrm>
          <a:prstGeom prst="rect">
            <a:avLst/>
          </a:pr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46D78"/>
              </a:solidFill>
              <a:latin typeface="黑体" panose="02010609060101010101" pitchFamily="49" charset="-122"/>
              <a:ea typeface="黑体" panose="02010609060101010101" pitchFamily="49" charset="-122"/>
            </a:endParaRPr>
          </a:p>
        </p:txBody>
      </p:sp>
      <p:grpSp>
        <p:nvGrpSpPr>
          <p:cNvPr id="40" name="组 4"/>
          <p:cNvGrpSpPr/>
          <p:nvPr/>
        </p:nvGrpSpPr>
        <p:grpSpPr>
          <a:xfrm>
            <a:off x="2000625" y="1926106"/>
            <a:ext cx="4783739" cy="546432"/>
            <a:chOff x="1912280" y="3780555"/>
            <a:chExt cx="6378319" cy="728576"/>
          </a:xfrm>
        </p:grpSpPr>
        <p:grpSp>
          <p:nvGrpSpPr>
            <p:cNvPr id="41" name="组合 8"/>
            <p:cNvGrpSpPr/>
            <p:nvPr/>
          </p:nvGrpSpPr>
          <p:grpSpPr>
            <a:xfrm>
              <a:off x="1912280" y="3780555"/>
              <a:ext cx="1257328" cy="728576"/>
              <a:chOff x="2215144" y="927951"/>
              <a:chExt cx="1244730" cy="950033"/>
            </a:xfrm>
          </p:grpSpPr>
          <p:sp>
            <p:nvSpPr>
              <p:cNvPr id="45" name="平行四边形 44"/>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46" name="文本框 9"/>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02</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42" name="组合 20"/>
            <p:cNvGrpSpPr/>
            <p:nvPr/>
          </p:nvGrpSpPr>
          <p:grpSpPr>
            <a:xfrm>
              <a:off x="2867309" y="3799270"/>
              <a:ext cx="5423290" cy="646324"/>
              <a:chOff x="4315150" y="953426"/>
              <a:chExt cx="3857250" cy="540057"/>
            </a:xfrm>
          </p:grpSpPr>
          <p:sp>
            <p:nvSpPr>
              <p:cNvPr id="43" name="矩形 42"/>
              <p:cNvSpPr/>
              <p:nvPr/>
            </p:nvSpPr>
            <p:spPr>
              <a:xfrm>
                <a:off x="4406080" y="988798"/>
                <a:ext cx="3664274"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循环神经网络</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44" name="平行四边形 43"/>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grpSp>
        <p:nvGrpSpPr>
          <p:cNvPr id="47" name="组 5"/>
          <p:cNvGrpSpPr/>
          <p:nvPr/>
        </p:nvGrpSpPr>
        <p:grpSpPr>
          <a:xfrm>
            <a:off x="1991903" y="2608321"/>
            <a:ext cx="4804430" cy="546432"/>
            <a:chOff x="1842652" y="4729686"/>
            <a:chExt cx="6405906" cy="728576"/>
          </a:xfrm>
        </p:grpSpPr>
        <p:grpSp>
          <p:nvGrpSpPr>
            <p:cNvPr id="48" name="组合 8"/>
            <p:cNvGrpSpPr/>
            <p:nvPr/>
          </p:nvGrpSpPr>
          <p:grpSpPr>
            <a:xfrm>
              <a:off x="1842652" y="4729686"/>
              <a:ext cx="1257328" cy="728576"/>
              <a:chOff x="2215144" y="927951"/>
              <a:chExt cx="1244730" cy="950033"/>
            </a:xfrm>
          </p:grpSpPr>
          <p:sp>
            <p:nvSpPr>
              <p:cNvPr id="52" name="平行四边形 51"/>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53" name="文本框 9"/>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03</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49" name="组合 20"/>
            <p:cNvGrpSpPr/>
            <p:nvPr/>
          </p:nvGrpSpPr>
          <p:grpSpPr>
            <a:xfrm>
              <a:off x="2797682" y="4748401"/>
              <a:ext cx="5450876" cy="646324"/>
              <a:chOff x="4315151" y="953426"/>
              <a:chExt cx="3876870" cy="540057"/>
            </a:xfrm>
          </p:grpSpPr>
          <p:sp>
            <p:nvSpPr>
              <p:cNvPr id="50" name="矩形 49"/>
              <p:cNvSpPr/>
              <p:nvPr/>
            </p:nvSpPr>
            <p:spPr>
              <a:xfrm>
                <a:off x="4518079" y="993236"/>
                <a:ext cx="3673942"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黑体" panose="02010609060101010101" pitchFamily="49" charset="-122"/>
                    <a:ea typeface="黑体" panose="02010609060101010101" pitchFamily="49" charset="-122"/>
                    <a:cs typeface="+mn-ea"/>
                    <a:sym typeface="+mn-lt"/>
                  </a:rPr>
                  <a:t>语言模型数据集（周杰伦专辑歌词）</a:t>
                </a:r>
                <a:endParaRPr lang="en-GB" altLang="zh-CN" sz="1600" dirty="0">
                  <a:solidFill>
                    <a:srgbClr val="494C4F"/>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51" name="平行四边形 50"/>
              <p:cNvSpPr/>
              <p:nvPr/>
            </p:nvSpPr>
            <p:spPr>
              <a:xfrm>
                <a:off x="4315151"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
        <p:nvSpPr>
          <p:cNvPr id="54" name="Freeform 12">
            <a:extLst>
              <a:ext uri="{FF2B5EF4-FFF2-40B4-BE49-F238E27FC236}">
                <a16:creationId xmlns:a16="http://schemas.microsoft.com/office/drawing/2014/main" id="{B5B89F53-3F1B-1641-A2A6-B272E95FF9B3}"/>
              </a:ext>
            </a:extLst>
          </p:cNvPr>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grpSp>
        <p:nvGrpSpPr>
          <p:cNvPr id="55" name="组 5">
            <a:extLst>
              <a:ext uri="{FF2B5EF4-FFF2-40B4-BE49-F238E27FC236}">
                <a16:creationId xmlns:a16="http://schemas.microsoft.com/office/drawing/2014/main" id="{F19E91B5-3307-344A-90F5-FE4979055968}"/>
              </a:ext>
            </a:extLst>
          </p:cNvPr>
          <p:cNvGrpSpPr/>
          <p:nvPr/>
        </p:nvGrpSpPr>
        <p:grpSpPr>
          <a:xfrm>
            <a:off x="1975380" y="3304516"/>
            <a:ext cx="4783739" cy="546432"/>
            <a:chOff x="1842652" y="4729686"/>
            <a:chExt cx="6378319" cy="728576"/>
          </a:xfrm>
        </p:grpSpPr>
        <p:grpSp>
          <p:nvGrpSpPr>
            <p:cNvPr id="56" name="组合 8">
              <a:extLst>
                <a:ext uri="{FF2B5EF4-FFF2-40B4-BE49-F238E27FC236}">
                  <a16:creationId xmlns:a16="http://schemas.microsoft.com/office/drawing/2014/main" id="{6F2E71F6-2D75-724D-85D3-7FBBCB3F53B9}"/>
                </a:ext>
              </a:extLst>
            </p:cNvPr>
            <p:cNvGrpSpPr/>
            <p:nvPr/>
          </p:nvGrpSpPr>
          <p:grpSpPr>
            <a:xfrm>
              <a:off x="1842652" y="4729686"/>
              <a:ext cx="1257328" cy="728576"/>
              <a:chOff x="2215144" y="927951"/>
              <a:chExt cx="1244730" cy="950033"/>
            </a:xfrm>
          </p:grpSpPr>
          <p:sp>
            <p:nvSpPr>
              <p:cNvPr id="60" name="平行四边形 59">
                <a:extLst>
                  <a:ext uri="{FF2B5EF4-FFF2-40B4-BE49-F238E27FC236}">
                    <a16:creationId xmlns:a16="http://schemas.microsoft.com/office/drawing/2014/main" id="{FCC591E0-F7C9-224C-A813-882285AB0DB7}"/>
                  </a:ext>
                </a:extLst>
              </p:cNvPr>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62" name="文本框 9">
                <a:extLst>
                  <a:ext uri="{FF2B5EF4-FFF2-40B4-BE49-F238E27FC236}">
                    <a16:creationId xmlns:a16="http://schemas.microsoft.com/office/drawing/2014/main" id="{7D2847DA-90C5-7D4C-8C2B-7F5A8F2FA6E2}"/>
                  </a:ext>
                </a:extLst>
              </p:cNvPr>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04</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57" name="组合 20">
              <a:extLst>
                <a:ext uri="{FF2B5EF4-FFF2-40B4-BE49-F238E27FC236}">
                  <a16:creationId xmlns:a16="http://schemas.microsoft.com/office/drawing/2014/main" id="{96064A91-6AEF-AB40-A0F1-6C2953277CE5}"/>
                </a:ext>
              </a:extLst>
            </p:cNvPr>
            <p:cNvGrpSpPr/>
            <p:nvPr/>
          </p:nvGrpSpPr>
          <p:grpSpPr>
            <a:xfrm>
              <a:off x="2797681" y="4748401"/>
              <a:ext cx="5423290" cy="646324"/>
              <a:chOff x="4315150" y="953426"/>
              <a:chExt cx="3857250" cy="540057"/>
            </a:xfrm>
          </p:grpSpPr>
          <p:sp>
            <p:nvSpPr>
              <p:cNvPr id="58" name="矩形 57">
                <a:extLst>
                  <a:ext uri="{FF2B5EF4-FFF2-40B4-BE49-F238E27FC236}">
                    <a16:creationId xmlns:a16="http://schemas.microsoft.com/office/drawing/2014/main" id="{E77C661F-895C-4B4E-8BE9-8C56BEA60DD2}"/>
                  </a:ext>
                </a:extLst>
              </p:cNvPr>
              <p:cNvSpPr/>
              <p:nvPr/>
            </p:nvSpPr>
            <p:spPr>
              <a:xfrm>
                <a:off x="4830201" y="1005774"/>
                <a:ext cx="2827147" cy="428540"/>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循环神经网络的从零开始实现</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59" name="平行四边形 58">
                <a:extLst>
                  <a:ext uri="{FF2B5EF4-FFF2-40B4-BE49-F238E27FC236}">
                    <a16:creationId xmlns:a16="http://schemas.microsoft.com/office/drawing/2014/main" id="{45A46F46-304B-F640-BC07-64D1177032CD}"/>
                  </a:ext>
                </a:extLst>
              </p:cNvPr>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grpSp>
        <p:nvGrpSpPr>
          <p:cNvPr id="61" name="组 5">
            <a:extLst>
              <a:ext uri="{FF2B5EF4-FFF2-40B4-BE49-F238E27FC236}">
                <a16:creationId xmlns:a16="http://schemas.microsoft.com/office/drawing/2014/main" id="{12F04F0F-E854-674A-87EE-4A81508F841E}"/>
              </a:ext>
            </a:extLst>
          </p:cNvPr>
          <p:cNvGrpSpPr/>
          <p:nvPr/>
        </p:nvGrpSpPr>
        <p:grpSpPr>
          <a:xfrm>
            <a:off x="1974455" y="4000711"/>
            <a:ext cx="4783739" cy="546432"/>
            <a:chOff x="1842652" y="4729686"/>
            <a:chExt cx="6378319" cy="728576"/>
          </a:xfrm>
        </p:grpSpPr>
        <p:grpSp>
          <p:nvGrpSpPr>
            <p:cNvPr id="63" name="组合 8">
              <a:extLst>
                <a:ext uri="{FF2B5EF4-FFF2-40B4-BE49-F238E27FC236}">
                  <a16:creationId xmlns:a16="http://schemas.microsoft.com/office/drawing/2014/main" id="{64C05008-75D9-364A-AF1A-992A3A86CE8A}"/>
                </a:ext>
              </a:extLst>
            </p:cNvPr>
            <p:cNvGrpSpPr/>
            <p:nvPr/>
          </p:nvGrpSpPr>
          <p:grpSpPr>
            <a:xfrm>
              <a:off x="1842652" y="4729686"/>
              <a:ext cx="1257328" cy="728576"/>
              <a:chOff x="2215144" y="927951"/>
              <a:chExt cx="1244730" cy="950033"/>
            </a:xfrm>
          </p:grpSpPr>
          <p:sp>
            <p:nvSpPr>
              <p:cNvPr id="67" name="平行四边形 66">
                <a:extLst>
                  <a:ext uri="{FF2B5EF4-FFF2-40B4-BE49-F238E27FC236}">
                    <a16:creationId xmlns:a16="http://schemas.microsoft.com/office/drawing/2014/main" id="{E29C21B2-F1E7-D743-8624-4AB7E86BBE11}"/>
                  </a:ext>
                </a:extLst>
              </p:cNvPr>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68" name="文本框 9">
                <a:extLst>
                  <a:ext uri="{FF2B5EF4-FFF2-40B4-BE49-F238E27FC236}">
                    <a16:creationId xmlns:a16="http://schemas.microsoft.com/office/drawing/2014/main" id="{DB2CA6BA-A452-F64B-87AE-179E2DD7A9E9}"/>
                  </a:ext>
                </a:extLst>
              </p:cNvPr>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05</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64" name="组合 20">
              <a:extLst>
                <a:ext uri="{FF2B5EF4-FFF2-40B4-BE49-F238E27FC236}">
                  <a16:creationId xmlns:a16="http://schemas.microsoft.com/office/drawing/2014/main" id="{08C04584-C3F0-7F48-8220-CC34429BC424}"/>
                </a:ext>
              </a:extLst>
            </p:cNvPr>
            <p:cNvGrpSpPr/>
            <p:nvPr/>
          </p:nvGrpSpPr>
          <p:grpSpPr>
            <a:xfrm>
              <a:off x="2797681" y="4748401"/>
              <a:ext cx="5423290" cy="646324"/>
              <a:chOff x="4315150" y="953426"/>
              <a:chExt cx="3857250" cy="540057"/>
            </a:xfrm>
          </p:grpSpPr>
          <p:sp>
            <p:nvSpPr>
              <p:cNvPr id="65" name="矩形 64">
                <a:extLst>
                  <a:ext uri="{FF2B5EF4-FFF2-40B4-BE49-F238E27FC236}">
                    <a16:creationId xmlns:a16="http://schemas.microsoft.com/office/drawing/2014/main" id="{1C96575F-CDE0-A844-BB44-942012A810A2}"/>
                  </a:ext>
                </a:extLst>
              </p:cNvPr>
              <p:cNvSpPr/>
              <p:nvPr/>
            </p:nvSpPr>
            <p:spPr>
              <a:xfrm>
                <a:off x="4830201" y="1005770"/>
                <a:ext cx="2827147"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循环神经</a:t>
                </a:r>
                <a:r>
                  <a:rPr lang="zh-CN" altLang="en-US" sz="160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网络的简洁实现</a:t>
                </a:r>
                <a:endParaRPr lang="en" altLang="zh-CN"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endParaRPr>
              </a:p>
            </p:txBody>
          </p:sp>
          <p:sp>
            <p:nvSpPr>
              <p:cNvPr id="66" name="平行四边形 65">
                <a:extLst>
                  <a:ext uri="{FF2B5EF4-FFF2-40B4-BE49-F238E27FC236}">
                    <a16:creationId xmlns:a16="http://schemas.microsoft.com/office/drawing/2014/main" id="{3DEC289D-8D8C-5E4D-9EEB-7E8320BE657C}"/>
                  </a:ext>
                </a:extLst>
              </p:cNvPr>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语言模型</a:t>
            </a:r>
          </a:p>
        </p:txBody>
      </p:sp>
      <p:sp>
        <p:nvSpPr>
          <p:cNvPr id="37" name="Text Placeholder 2"/>
          <p:cNvSpPr txBox="1"/>
          <p:nvPr/>
        </p:nvSpPr>
        <p:spPr>
          <a:xfrm>
            <a:off x="1282274" y="838182"/>
            <a:ext cx="7243888"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卷积神经网络可以有效地处理空间信息，循环神经网络（</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RNN</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的设计可以更好地处理</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序列信息</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循环神经网络引入</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状态变量</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来存储过去的信息以及当前的输入，以确定当前的输出。</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许多使用循环网络的例子都是基于</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文本数据</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的。因此，我们首先重点介绍</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语言模型</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语言模型</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language model</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是自然语言处理的重要技术。自然语言处理中最常见的数据是</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文本数据</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。我们可以把一段自然语言文本看作一段离散的时间序列。</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635E8320-185B-D54C-A3BB-16FA2D2382B9}"/>
              </a:ext>
            </a:extLst>
          </p:cNvPr>
          <p:cNvPicPr>
            <a:picLocks noChangeAspect="1"/>
          </p:cNvPicPr>
          <p:nvPr/>
        </p:nvPicPr>
        <p:blipFill>
          <a:blip r:embed="rId2"/>
          <a:stretch>
            <a:fillRect/>
          </a:stretch>
        </p:blipFill>
        <p:spPr>
          <a:xfrm>
            <a:off x="2841477" y="2935999"/>
            <a:ext cx="3440790" cy="1918556"/>
          </a:xfrm>
          <a:prstGeom prst="rect">
            <a:avLst/>
          </a:prstGeom>
        </p:spPr>
      </p:pic>
    </p:spTree>
    <p:extLst>
      <p:ext uri="{BB962C8B-B14F-4D97-AF65-F5344CB8AC3E}">
        <p14:creationId xmlns:p14="http://schemas.microsoft.com/office/powerpoint/2010/main" val="108956700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语言模型</a:t>
            </a:r>
          </a:p>
        </p:txBody>
      </p:sp>
      <p:sp>
        <p:nvSpPr>
          <p:cNvPr id="37" name="Text Placeholder 2"/>
          <p:cNvSpPr txBox="1"/>
          <p:nvPr/>
        </p:nvSpPr>
        <p:spPr>
          <a:xfrm>
            <a:off x="1282274" y="838182"/>
            <a:ext cx="6574793"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假设一段长度为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的文本中的词依次为                             </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那么在离散的时间序列中，                           可看作在时间步（</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time step</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的输出或标签。给定一个长度为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的词的序列                              </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语言模型将计算该序列的</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概率</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语言模型可用于提升语音识别和机器翻译的性能</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例如，在语音识别中，给定一段“厨房里食油用完了”的语音，有可能会输出“厨房里食油用完了”和“厨房里石油用完了”这两个读音完全一样的文本序列。如果语言模型判断出前者的概率大于后者的概率，我们就可以根据相同读音的语音输出“厨房里食油用完了”的文本序列。</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3" name="图片 2">
            <a:extLst>
              <a:ext uri="{FF2B5EF4-FFF2-40B4-BE49-F238E27FC236}">
                <a16:creationId xmlns:a16="http://schemas.microsoft.com/office/drawing/2014/main" id="{B753E428-8F0A-6E48-8770-D75046F5E347}"/>
              </a:ext>
            </a:extLst>
          </p:cNvPr>
          <p:cNvPicPr>
            <a:picLocks noChangeAspect="1"/>
          </p:cNvPicPr>
          <p:nvPr/>
        </p:nvPicPr>
        <p:blipFill>
          <a:blip r:embed="rId2"/>
          <a:stretch>
            <a:fillRect/>
          </a:stretch>
        </p:blipFill>
        <p:spPr>
          <a:xfrm>
            <a:off x="4686300" y="885090"/>
            <a:ext cx="1231900" cy="230054"/>
          </a:xfrm>
          <a:prstGeom prst="rect">
            <a:avLst/>
          </a:prstGeom>
        </p:spPr>
      </p:pic>
      <p:pic>
        <p:nvPicPr>
          <p:cNvPr id="4" name="图片 3">
            <a:extLst>
              <a:ext uri="{FF2B5EF4-FFF2-40B4-BE49-F238E27FC236}">
                <a16:creationId xmlns:a16="http://schemas.microsoft.com/office/drawing/2014/main" id="{70FFBEFF-A926-0440-A376-3B8D76B87985}"/>
              </a:ext>
            </a:extLst>
          </p:cNvPr>
          <p:cNvPicPr>
            <a:picLocks noChangeAspect="1"/>
          </p:cNvPicPr>
          <p:nvPr/>
        </p:nvPicPr>
        <p:blipFill>
          <a:blip r:embed="rId3"/>
          <a:stretch>
            <a:fillRect/>
          </a:stretch>
        </p:blipFill>
        <p:spPr>
          <a:xfrm>
            <a:off x="2126932" y="1182046"/>
            <a:ext cx="1174750" cy="223419"/>
          </a:xfrm>
          <a:prstGeom prst="rect">
            <a:avLst/>
          </a:prstGeom>
        </p:spPr>
      </p:pic>
      <p:pic>
        <p:nvPicPr>
          <p:cNvPr id="8" name="图片 7">
            <a:extLst>
              <a:ext uri="{FF2B5EF4-FFF2-40B4-BE49-F238E27FC236}">
                <a16:creationId xmlns:a16="http://schemas.microsoft.com/office/drawing/2014/main" id="{499ABD94-38B3-764F-8FD9-48B758FBA637}"/>
              </a:ext>
            </a:extLst>
          </p:cNvPr>
          <p:cNvPicPr>
            <a:picLocks noChangeAspect="1"/>
          </p:cNvPicPr>
          <p:nvPr/>
        </p:nvPicPr>
        <p:blipFill>
          <a:blip r:embed="rId2"/>
          <a:stretch>
            <a:fillRect/>
          </a:stretch>
        </p:blipFill>
        <p:spPr>
          <a:xfrm>
            <a:off x="3301682" y="1419111"/>
            <a:ext cx="1231900" cy="230054"/>
          </a:xfrm>
          <a:prstGeom prst="rect">
            <a:avLst/>
          </a:prstGeom>
        </p:spPr>
      </p:pic>
      <p:pic>
        <p:nvPicPr>
          <p:cNvPr id="5" name="图片 4">
            <a:extLst>
              <a:ext uri="{FF2B5EF4-FFF2-40B4-BE49-F238E27FC236}">
                <a16:creationId xmlns:a16="http://schemas.microsoft.com/office/drawing/2014/main" id="{3475A1AA-825D-3546-9B30-A07AD7526B1C}"/>
              </a:ext>
            </a:extLst>
          </p:cNvPr>
          <p:cNvPicPr>
            <a:picLocks noChangeAspect="1"/>
          </p:cNvPicPr>
          <p:nvPr/>
        </p:nvPicPr>
        <p:blipFill>
          <a:blip r:embed="rId4"/>
          <a:stretch>
            <a:fillRect/>
          </a:stretch>
        </p:blipFill>
        <p:spPr>
          <a:xfrm>
            <a:off x="3725279" y="1827479"/>
            <a:ext cx="1688781" cy="251693"/>
          </a:xfrm>
          <a:prstGeom prst="rect">
            <a:avLst/>
          </a:prstGeom>
        </p:spPr>
      </p:pic>
    </p:spTree>
    <p:extLst>
      <p:ext uri="{BB962C8B-B14F-4D97-AF65-F5344CB8AC3E}">
        <p14:creationId xmlns:p14="http://schemas.microsoft.com/office/powerpoint/2010/main" val="3977910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语言模型</a:t>
            </a:r>
          </a:p>
        </p:txBody>
      </p:sp>
      <p:sp>
        <p:nvSpPr>
          <p:cNvPr id="37" name="Text Placeholder 2"/>
          <p:cNvSpPr txBox="1"/>
          <p:nvPr/>
        </p:nvSpPr>
        <p:spPr>
          <a:xfrm>
            <a:off x="1282274" y="838182"/>
            <a:ext cx="6574793"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既然语言模型很有用，那该如何计算它呢？假设序列                             中的每个词是依次生成的，我们有</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例如，一段含有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4</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个词的文本序列的概率：</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为了计算语言模型，我们需要计算词的概率，以及一个词在给定前几个词的情况下的条件概率，即语言模型参数。设训练数据集为一个大型文本语料库，如维基百科的所有条目。</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词的概率可以通过该词在训练数据集中的相对词频来计算。</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例如，           可以计算为       在训练数据集中的词频（词出现的次数）与训练数据集的总词数之比。因此，根据条件概率定义，一个词在给定前几个词的情况下的条件概率也可以通过训练数据集中的相对词频计算。                  可以计算为             两词相邻的频率与       词频的比值，因为该比值即                  与          之比。</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8D2C355B-AEAC-FD4C-9242-5A86AD4A60A0}"/>
              </a:ext>
            </a:extLst>
          </p:cNvPr>
          <p:cNvPicPr>
            <a:picLocks noChangeAspect="1"/>
          </p:cNvPicPr>
          <p:nvPr/>
        </p:nvPicPr>
        <p:blipFill>
          <a:blip r:embed="rId3"/>
          <a:stretch>
            <a:fillRect/>
          </a:stretch>
        </p:blipFill>
        <p:spPr>
          <a:xfrm>
            <a:off x="5740400" y="896281"/>
            <a:ext cx="1198033" cy="223729"/>
          </a:xfrm>
          <a:prstGeom prst="rect">
            <a:avLst/>
          </a:prstGeom>
        </p:spPr>
      </p:pic>
      <p:pic>
        <p:nvPicPr>
          <p:cNvPr id="6" name="图片 5">
            <a:extLst>
              <a:ext uri="{FF2B5EF4-FFF2-40B4-BE49-F238E27FC236}">
                <a16:creationId xmlns:a16="http://schemas.microsoft.com/office/drawing/2014/main" id="{F1DF4F22-5E0C-1C4B-A79E-6612943E3646}"/>
              </a:ext>
            </a:extLst>
          </p:cNvPr>
          <p:cNvPicPr>
            <a:picLocks noChangeAspect="1"/>
          </p:cNvPicPr>
          <p:nvPr/>
        </p:nvPicPr>
        <p:blipFill>
          <a:blip r:embed="rId4"/>
          <a:stretch>
            <a:fillRect/>
          </a:stretch>
        </p:blipFill>
        <p:spPr>
          <a:xfrm>
            <a:off x="3101761" y="1409407"/>
            <a:ext cx="2935817" cy="454285"/>
          </a:xfrm>
          <a:prstGeom prst="rect">
            <a:avLst/>
          </a:prstGeom>
        </p:spPr>
      </p:pic>
      <p:pic>
        <p:nvPicPr>
          <p:cNvPr id="7" name="图片 6">
            <a:extLst>
              <a:ext uri="{FF2B5EF4-FFF2-40B4-BE49-F238E27FC236}">
                <a16:creationId xmlns:a16="http://schemas.microsoft.com/office/drawing/2014/main" id="{52C0A875-EAF8-934C-83F1-60B904DE1A44}"/>
              </a:ext>
            </a:extLst>
          </p:cNvPr>
          <p:cNvPicPr>
            <a:picLocks noChangeAspect="1"/>
          </p:cNvPicPr>
          <p:nvPr/>
        </p:nvPicPr>
        <p:blipFill>
          <a:blip r:embed="rId5"/>
          <a:stretch>
            <a:fillRect/>
          </a:stretch>
        </p:blipFill>
        <p:spPr>
          <a:xfrm>
            <a:off x="2135398" y="2225530"/>
            <a:ext cx="5444067" cy="209387"/>
          </a:xfrm>
          <a:prstGeom prst="rect">
            <a:avLst/>
          </a:prstGeom>
        </p:spPr>
      </p:pic>
      <p:pic>
        <p:nvPicPr>
          <p:cNvPr id="9" name="图片 8">
            <a:extLst>
              <a:ext uri="{FF2B5EF4-FFF2-40B4-BE49-F238E27FC236}">
                <a16:creationId xmlns:a16="http://schemas.microsoft.com/office/drawing/2014/main" id="{2F520F17-AEA3-0C49-A9C3-6D319B8046C3}"/>
              </a:ext>
            </a:extLst>
          </p:cNvPr>
          <p:cNvPicPr>
            <a:picLocks noChangeAspect="1"/>
          </p:cNvPicPr>
          <p:nvPr/>
        </p:nvPicPr>
        <p:blipFill>
          <a:blip r:embed="rId6"/>
          <a:stretch>
            <a:fillRect/>
          </a:stretch>
        </p:blipFill>
        <p:spPr>
          <a:xfrm>
            <a:off x="2453216" y="3437786"/>
            <a:ext cx="470206" cy="205301"/>
          </a:xfrm>
          <a:prstGeom prst="rect">
            <a:avLst/>
          </a:prstGeom>
        </p:spPr>
      </p:pic>
      <p:pic>
        <p:nvPicPr>
          <p:cNvPr id="10" name="图片 9">
            <a:extLst>
              <a:ext uri="{FF2B5EF4-FFF2-40B4-BE49-F238E27FC236}">
                <a16:creationId xmlns:a16="http://schemas.microsoft.com/office/drawing/2014/main" id="{DD399CA5-6F60-3B4A-A871-C23579CAA328}"/>
              </a:ext>
            </a:extLst>
          </p:cNvPr>
          <p:cNvPicPr>
            <a:picLocks noChangeAspect="1"/>
          </p:cNvPicPr>
          <p:nvPr/>
        </p:nvPicPr>
        <p:blipFill>
          <a:blip r:embed="rId7"/>
          <a:stretch>
            <a:fillRect/>
          </a:stretch>
        </p:blipFill>
        <p:spPr>
          <a:xfrm>
            <a:off x="3926687" y="3409628"/>
            <a:ext cx="210867" cy="217896"/>
          </a:xfrm>
          <a:prstGeom prst="rect">
            <a:avLst/>
          </a:prstGeom>
        </p:spPr>
      </p:pic>
      <p:pic>
        <p:nvPicPr>
          <p:cNvPr id="11" name="图片 10">
            <a:extLst>
              <a:ext uri="{FF2B5EF4-FFF2-40B4-BE49-F238E27FC236}">
                <a16:creationId xmlns:a16="http://schemas.microsoft.com/office/drawing/2014/main" id="{C252DBDE-E89E-C945-B200-0406DAA22484}"/>
              </a:ext>
            </a:extLst>
          </p:cNvPr>
          <p:cNvPicPr>
            <a:picLocks noChangeAspect="1"/>
          </p:cNvPicPr>
          <p:nvPr/>
        </p:nvPicPr>
        <p:blipFill>
          <a:blip r:embed="rId8"/>
          <a:stretch>
            <a:fillRect/>
          </a:stretch>
        </p:blipFill>
        <p:spPr>
          <a:xfrm>
            <a:off x="6380662" y="3975099"/>
            <a:ext cx="765204" cy="191301"/>
          </a:xfrm>
          <a:prstGeom prst="rect">
            <a:avLst/>
          </a:prstGeom>
        </p:spPr>
      </p:pic>
      <p:pic>
        <p:nvPicPr>
          <p:cNvPr id="12" name="图片 11">
            <a:extLst>
              <a:ext uri="{FF2B5EF4-FFF2-40B4-BE49-F238E27FC236}">
                <a16:creationId xmlns:a16="http://schemas.microsoft.com/office/drawing/2014/main" id="{E93C72E0-C8DE-D648-971C-E9775455D200}"/>
              </a:ext>
            </a:extLst>
          </p:cNvPr>
          <p:cNvPicPr>
            <a:picLocks noChangeAspect="1"/>
          </p:cNvPicPr>
          <p:nvPr/>
        </p:nvPicPr>
        <p:blipFill>
          <a:blip r:embed="rId9"/>
          <a:stretch>
            <a:fillRect/>
          </a:stretch>
        </p:blipFill>
        <p:spPr>
          <a:xfrm>
            <a:off x="1996279" y="4202670"/>
            <a:ext cx="497735" cy="214303"/>
          </a:xfrm>
          <a:prstGeom prst="rect">
            <a:avLst/>
          </a:prstGeom>
        </p:spPr>
      </p:pic>
      <p:pic>
        <p:nvPicPr>
          <p:cNvPr id="13" name="图片 12">
            <a:extLst>
              <a:ext uri="{FF2B5EF4-FFF2-40B4-BE49-F238E27FC236}">
                <a16:creationId xmlns:a16="http://schemas.microsoft.com/office/drawing/2014/main" id="{2CC418FA-9DCC-C249-B69F-71C959BE7720}"/>
              </a:ext>
            </a:extLst>
          </p:cNvPr>
          <p:cNvPicPr>
            <a:picLocks noChangeAspect="1"/>
          </p:cNvPicPr>
          <p:nvPr/>
        </p:nvPicPr>
        <p:blipFill>
          <a:blip r:embed="rId7"/>
          <a:stretch>
            <a:fillRect/>
          </a:stretch>
        </p:blipFill>
        <p:spPr>
          <a:xfrm>
            <a:off x="4013246" y="4185541"/>
            <a:ext cx="240541" cy="248559"/>
          </a:xfrm>
          <a:prstGeom prst="rect">
            <a:avLst/>
          </a:prstGeom>
        </p:spPr>
      </p:pic>
      <p:pic>
        <p:nvPicPr>
          <p:cNvPr id="14" name="图片 13">
            <a:extLst>
              <a:ext uri="{FF2B5EF4-FFF2-40B4-BE49-F238E27FC236}">
                <a16:creationId xmlns:a16="http://schemas.microsoft.com/office/drawing/2014/main" id="{34E28982-0859-DF4A-ACCF-583728DAC6DF}"/>
              </a:ext>
            </a:extLst>
          </p:cNvPr>
          <p:cNvPicPr>
            <a:picLocks noChangeAspect="1"/>
          </p:cNvPicPr>
          <p:nvPr/>
        </p:nvPicPr>
        <p:blipFill>
          <a:blip r:embed="rId10"/>
          <a:stretch>
            <a:fillRect/>
          </a:stretch>
        </p:blipFill>
        <p:spPr>
          <a:xfrm>
            <a:off x="6430433" y="4239552"/>
            <a:ext cx="715433" cy="194548"/>
          </a:xfrm>
          <a:prstGeom prst="rect">
            <a:avLst/>
          </a:prstGeom>
        </p:spPr>
      </p:pic>
      <p:pic>
        <p:nvPicPr>
          <p:cNvPr id="18" name="图片 17">
            <a:extLst>
              <a:ext uri="{FF2B5EF4-FFF2-40B4-BE49-F238E27FC236}">
                <a16:creationId xmlns:a16="http://schemas.microsoft.com/office/drawing/2014/main" id="{25A667D9-906D-8C4A-A67D-EF32744CC1FE}"/>
              </a:ext>
            </a:extLst>
          </p:cNvPr>
          <p:cNvPicPr>
            <a:picLocks noChangeAspect="1"/>
          </p:cNvPicPr>
          <p:nvPr/>
        </p:nvPicPr>
        <p:blipFill>
          <a:blip r:embed="rId6"/>
          <a:stretch>
            <a:fillRect/>
          </a:stretch>
        </p:blipFill>
        <p:spPr>
          <a:xfrm>
            <a:off x="7428523" y="4240381"/>
            <a:ext cx="470206" cy="205301"/>
          </a:xfrm>
          <a:prstGeom prst="rect">
            <a:avLst/>
          </a:prstGeom>
        </p:spPr>
      </p:pic>
    </p:spTree>
    <p:extLst>
      <p:ext uri="{BB962C8B-B14F-4D97-AF65-F5344CB8AC3E}">
        <p14:creationId xmlns:p14="http://schemas.microsoft.com/office/powerpoint/2010/main" val="322781505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语言模型： 元语法</a:t>
            </a:r>
          </a:p>
        </p:txBody>
      </p:sp>
      <p:sp>
        <p:nvSpPr>
          <p:cNvPr id="37" name="Text Placeholder 2"/>
          <p:cNvSpPr txBox="1"/>
          <p:nvPr/>
        </p:nvSpPr>
        <p:spPr>
          <a:xfrm>
            <a:off x="1282274" y="838182"/>
            <a:ext cx="6574793"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当序列长度增加时，计算和存储多个词共同出现的概率的复杂度会呈指数级增加。      元语法通过马尔可夫假设（虽然并不一定成立）简化了语言模型的计算。这里的马尔可夫假设是</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指一个词的出现只与前面      个词相关</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，即     阶马尔可夫链（</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Markov chain of order n</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）。如果            ，那么有                                          。如果基于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n-1</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阶马尔可夫链，我们可以将语言模型改写为</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以上也叫      元语法（</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n-grams</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）。例如，长度为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4</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的序列                               在一元语法、二元语法和三元语法中的概率分别为</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当     较小时，  元语法往往并不准确。例如，在一元语法中，由三个词组成的句子“你走先”和“你先走”的概率是一样的。然而，当     较大时，    元语法需要计算并存储大量的词频和多词相邻频率。</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3" name="图片 2">
            <a:extLst>
              <a:ext uri="{FF2B5EF4-FFF2-40B4-BE49-F238E27FC236}">
                <a16:creationId xmlns:a16="http://schemas.microsoft.com/office/drawing/2014/main" id="{52125180-3BB2-1741-93F3-F80F3DBBCA1B}"/>
              </a:ext>
            </a:extLst>
          </p:cNvPr>
          <p:cNvPicPr>
            <a:picLocks noChangeAspect="1"/>
          </p:cNvPicPr>
          <p:nvPr/>
        </p:nvPicPr>
        <p:blipFill>
          <a:blip r:embed="rId3"/>
          <a:stretch>
            <a:fillRect/>
          </a:stretch>
        </p:blipFill>
        <p:spPr>
          <a:xfrm>
            <a:off x="3300710" y="332622"/>
            <a:ext cx="203200" cy="393700"/>
          </a:xfrm>
          <a:prstGeom prst="rect">
            <a:avLst/>
          </a:prstGeom>
        </p:spPr>
      </p:pic>
      <p:pic>
        <p:nvPicPr>
          <p:cNvPr id="17" name="图片 16">
            <a:extLst>
              <a:ext uri="{FF2B5EF4-FFF2-40B4-BE49-F238E27FC236}">
                <a16:creationId xmlns:a16="http://schemas.microsoft.com/office/drawing/2014/main" id="{192D2696-8B47-1145-BE15-7BE32C31E84E}"/>
              </a:ext>
            </a:extLst>
          </p:cNvPr>
          <p:cNvPicPr>
            <a:picLocks noChangeAspect="1"/>
          </p:cNvPicPr>
          <p:nvPr/>
        </p:nvPicPr>
        <p:blipFill>
          <a:blip r:embed="rId3"/>
          <a:stretch>
            <a:fillRect/>
          </a:stretch>
        </p:blipFill>
        <p:spPr>
          <a:xfrm>
            <a:off x="1996843" y="1151467"/>
            <a:ext cx="129227" cy="250378"/>
          </a:xfrm>
          <a:prstGeom prst="rect">
            <a:avLst/>
          </a:prstGeom>
        </p:spPr>
      </p:pic>
      <p:pic>
        <p:nvPicPr>
          <p:cNvPr id="19" name="图片 18">
            <a:extLst>
              <a:ext uri="{FF2B5EF4-FFF2-40B4-BE49-F238E27FC236}">
                <a16:creationId xmlns:a16="http://schemas.microsoft.com/office/drawing/2014/main" id="{7EE17893-722C-154F-B987-2FF69A1292BE}"/>
              </a:ext>
            </a:extLst>
          </p:cNvPr>
          <p:cNvPicPr>
            <a:picLocks noChangeAspect="1"/>
          </p:cNvPicPr>
          <p:nvPr/>
        </p:nvPicPr>
        <p:blipFill>
          <a:blip r:embed="rId3"/>
          <a:stretch>
            <a:fillRect/>
          </a:stretch>
        </p:blipFill>
        <p:spPr>
          <a:xfrm>
            <a:off x="5400444" y="1401844"/>
            <a:ext cx="133135" cy="257949"/>
          </a:xfrm>
          <a:prstGeom prst="rect">
            <a:avLst/>
          </a:prstGeom>
        </p:spPr>
      </p:pic>
      <p:pic>
        <p:nvPicPr>
          <p:cNvPr id="20" name="图片 19">
            <a:extLst>
              <a:ext uri="{FF2B5EF4-FFF2-40B4-BE49-F238E27FC236}">
                <a16:creationId xmlns:a16="http://schemas.microsoft.com/office/drawing/2014/main" id="{71C90CB0-C3FB-7E45-9630-D72455679DC6}"/>
              </a:ext>
            </a:extLst>
          </p:cNvPr>
          <p:cNvPicPr>
            <a:picLocks noChangeAspect="1"/>
          </p:cNvPicPr>
          <p:nvPr/>
        </p:nvPicPr>
        <p:blipFill>
          <a:blip r:embed="rId3"/>
          <a:stretch>
            <a:fillRect/>
          </a:stretch>
        </p:blipFill>
        <p:spPr>
          <a:xfrm>
            <a:off x="6699652" y="1401844"/>
            <a:ext cx="133135" cy="257949"/>
          </a:xfrm>
          <a:prstGeom prst="rect">
            <a:avLst/>
          </a:prstGeom>
        </p:spPr>
      </p:pic>
      <p:pic>
        <p:nvPicPr>
          <p:cNvPr id="4" name="图片 3">
            <a:extLst>
              <a:ext uri="{FF2B5EF4-FFF2-40B4-BE49-F238E27FC236}">
                <a16:creationId xmlns:a16="http://schemas.microsoft.com/office/drawing/2014/main" id="{21428158-9A55-EC4A-8008-AE274CAB6FF9}"/>
              </a:ext>
            </a:extLst>
          </p:cNvPr>
          <p:cNvPicPr>
            <a:picLocks noChangeAspect="1"/>
          </p:cNvPicPr>
          <p:nvPr/>
        </p:nvPicPr>
        <p:blipFill>
          <a:blip r:embed="rId4"/>
          <a:stretch>
            <a:fillRect/>
          </a:stretch>
        </p:blipFill>
        <p:spPr>
          <a:xfrm>
            <a:off x="4612005" y="1696427"/>
            <a:ext cx="455083" cy="217040"/>
          </a:xfrm>
          <a:prstGeom prst="rect">
            <a:avLst/>
          </a:prstGeom>
        </p:spPr>
      </p:pic>
      <p:pic>
        <p:nvPicPr>
          <p:cNvPr id="5" name="图片 4">
            <a:extLst>
              <a:ext uri="{FF2B5EF4-FFF2-40B4-BE49-F238E27FC236}">
                <a16:creationId xmlns:a16="http://schemas.microsoft.com/office/drawing/2014/main" id="{1615254F-F82E-1A41-A8CA-9B2BDA29640F}"/>
              </a:ext>
            </a:extLst>
          </p:cNvPr>
          <p:cNvPicPr>
            <a:picLocks noChangeAspect="1"/>
          </p:cNvPicPr>
          <p:nvPr/>
        </p:nvPicPr>
        <p:blipFill>
          <a:blip r:embed="rId5"/>
          <a:stretch>
            <a:fillRect/>
          </a:stretch>
        </p:blipFill>
        <p:spPr>
          <a:xfrm>
            <a:off x="5842294" y="1717358"/>
            <a:ext cx="1847850" cy="175178"/>
          </a:xfrm>
          <a:prstGeom prst="rect">
            <a:avLst/>
          </a:prstGeom>
        </p:spPr>
      </p:pic>
      <p:pic>
        <p:nvPicPr>
          <p:cNvPr id="8" name="图片 7">
            <a:extLst>
              <a:ext uri="{FF2B5EF4-FFF2-40B4-BE49-F238E27FC236}">
                <a16:creationId xmlns:a16="http://schemas.microsoft.com/office/drawing/2014/main" id="{582F3EF6-4FC5-CB44-8266-326DF2EEC5C5}"/>
              </a:ext>
            </a:extLst>
          </p:cNvPr>
          <p:cNvPicPr>
            <a:picLocks noChangeAspect="1"/>
          </p:cNvPicPr>
          <p:nvPr/>
        </p:nvPicPr>
        <p:blipFill>
          <a:blip r:embed="rId6"/>
          <a:stretch>
            <a:fillRect/>
          </a:stretch>
        </p:blipFill>
        <p:spPr>
          <a:xfrm>
            <a:off x="3058370" y="2290947"/>
            <a:ext cx="3022600" cy="414055"/>
          </a:xfrm>
          <a:prstGeom prst="rect">
            <a:avLst/>
          </a:prstGeom>
        </p:spPr>
      </p:pic>
      <p:pic>
        <p:nvPicPr>
          <p:cNvPr id="22" name="图片 21">
            <a:extLst>
              <a:ext uri="{FF2B5EF4-FFF2-40B4-BE49-F238E27FC236}">
                <a16:creationId xmlns:a16="http://schemas.microsoft.com/office/drawing/2014/main" id="{94337736-3190-1440-8A2B-6C6D697102A6}"/>
              </a:ext>
            </a:extLst>
          </p:cNvPr>
          <p:cNvPicPr>
            <a:picLocks noChangeAspect="1"/>
          </p:cNvPicPr>
          <p:nvPr/>
        </p:nvPicPr>
        <p:blipFill>
          <a:blip r:embed="rId3"/>
          <a:stretch>
            <a:fillRect/>
          </a:stretch>
        </p:blipFill>
        <p:spPr>
          <a:xfrm>
            <a:off x="2385413" y="2730718"/>
            <a:ext cx="129227" cy="250378"/>
          </a:xfrm>
          <a:prstGeom prst="rect">
            <a:avLst/>
          </a:prstGeom>
        </p:spPr>
      </p:pic>
      <p:pic>
        <p:nvPicPr>
          <p:cNvPr id="15" name="图片 14">
            <a:extLst>
              <a:ext uri="{FF2B5EF4-FFF2-40B4-BE49-F238E27FC236}">
                <a16:creationId xmlns:a16="http://schemas.microsoft.com/office/drawing/2014/main" id="{CD267CA9-48BA-2F45-9AFE-EAF231393588}"/>
              </a:ext>
            </a:extLst>
          </p:cNvPr>
          <p:cNvPicPr>
            <a:picLocks noChangeAspect="1"/>
          </p:cNvPicPr>
          <p:nvPr/>
        </p:nvPicPr>
        <p:blipFill>
          <a:blip r:embed="rId7"/>
          <a:stretch>
            <a:fillRect/>
          </a:stretch>
        </p:blipFill>
        <p:spPr>
          <a:xfrm>
            <a:off x="6079362" y="2730718"/>
            <a:ext cx="1217083" cy="240316"/>
          </a:xfrm>
          <a:prstGeom prst="rect">
            <a:avLst/>
          </a:prstGeom>
        </p:spPr>
      </p:pic>
      <p:pic>
        <p:nvPicPr>
          <p:cNvPr id="21" name="图片 20">
            <a:extLst>
              <a:ext uri="{FF2B5EF4-FFF2-40B4-BE49-F238E27FC236}">
                <a16:creationId xmlns:a16="http://schemas.microsoft.com/office/drawing/2014/main" id="{0F6A50F9-69A2-664C-9F7B-CF31924B27EA}"/>
              </a:ext>
            </a:extLst>
          </p:cNvPr>
          <p:cNvPicPr>
            <a:picLocks noChangeAspect="1"/>
          </p:cNvPicPr>
          <p:nvPr/>
        </p:nvPicPr>
        <p:blipFill>
          <a:blip r:embed="rId8"/>
          <a:stretch>
            <a:fillRect/>
          </a:stretch>
        </p:blipFill>
        <p:spPr>
          <a:xfrm>
            <a:off x="2616199" y="3419006"/>
            <a:ext cx="4741333" cy="633005"/>
          </a:xfrm>
          <a:prstGeom prst="rect">
            <a:avLst/>
          </a:prstGeom>
        </p:spPr>
      </p:pic>
      <p:pic>
        <p:nvPicPr>
          <p:cNvPr id="25" name="图片 24">
            <a:extLst>
              <a:ext uri="{FF2B5EF4-FFF2-40B4-BE49-F238E27FC236}">
                <a16:creationId xmlns:a16="http://schemas.microsoft.com/office/drawing/2014/main" id="{B131255B-D41E-574B-8116-7DE76815E993}"/>
              </a:ext>
            </a:extLst>
          </p:cNvPr>
          <p:cNvPicPr>
            <a:picLocks noChangeAspect="1"/>
          </p:cNvPicPr>
          <p:nvPr/>
        </p:nvPicPr>
        <p:blipFill>
          <a:blip r:embed="rId3"/>
          <a:stretch>
            <a:fillRect/>
          </a:stretch>
        </p:blipFill>
        <p:spPr>
          <a:xfrm>
            <a:off x="1820381" y="4224867"/>
            <a:ext cx="129227" cy="250378"/>
          </a:xfrm>
          <a:prstGeom prst="rect">
            <a:avLst/>
          </a:prstGeom>
        </p:spPr>
      </p:pic>
      <p:pic>
        <p:nvPicPr>
          <p:cNvPr id="27" name="图片 26">
            <a:extLst>
              <a:ext uri="{FF2B5EF4-FFF2-40B4-BE49-F238E27FC236}">
                <a16:creationId xmlns:a16="http://schemas.microsoft.com/office/drawing/2014/main" id="{6CB8EC8C-80AE-3843-8027-3B6292EC8775}"/>
              </a:ext>
            </a:extLst>
          </p:cNvPr>
          <p:cNvPicPr>
            <a:picLocks noChangeAspect="1"/>
          </p:cNvPicPr>
          <p:nvPr/>
        </p:nvPicPr>
        <p:blipFill>
          <a:blip r:embed="rId3"/>
          <a:stretch>
            <a:fillRect/>
          </a:stretch>
        </p:blipFill>
        <p:spPr>
          <a:xfrm>
            <a:off x="2641190" y="4224867"/>
            <a:ext cx="129227" cy="250378"/>
          </a:xfrm>
          <a:prstGeom prst="rect">
            <a:avLst/>
          </a:prstGeom>
        </p:spPr>
      </p:pic>
      <p:pic>
        <p:nvPicPr>
          <p:cNvPr id="28" name="图片 27">
            <a:extLst>
              <a:ext uri="{FF2B5EF4-FFF2-40B4-BE49-F238E27FC236}">
                <a16:creationId xmlns:a16="http://schemas.microsoft.com/office/drawing/2014/main" id="{DB16A7BB-6761-6449-89F2-A3A0D38E8BAC}"/>
              </a:ext>
            </a:extLst>
          </p:cNvPr>
          <p:cNvPicPr>
            <a:picLocks noChangeAspect="1"/>
          </p:cNvPicPr>
          <p:nvPr/>
        </p:nvPicPr>
        <p:blipFill>
          <a:blip r:embed="rId3"/>
          <a:stretch>
            <a:fillRect/>
          </a:stretch>
        </p:blipFill>
        <p:spPr>
          <a:xfrm>
            <a:off x="6079362" y="4469682"/>
            <a:ext cx="129227" cy="250378"/>
          </a:xfrm>
          <a:prstGeom prst="rect">
            <a:avLst/>
          </a:prstGeom>
        </p:spPr>
      </p:pic>
      <p:pic>
        <p:nvPicPr>
          <p:cNvPr id="29" name="图片 28">
            <a:extLst>
              <a:ext uri="{FF2B5EF4-FFF2-40B4-BE49-F238E27FC236}">
                <a16:creationId xmlns:a16="http://schemas.microsoft.com/office/drawing/2014/main" id="{37C6A587-FEA8-2D4A-8FDC-14D88A1F7121}"/>
              </a:ext>
            </a:extLst>
          </p:cNvPr>
          <p:cNvPicPr>
            <a:picLocks noChangeAspect="1"/>
          </p:cNvPicPr>
          <p:nvPr/>
        </p:nvPicPr>
        <p:blipFill>
          <a:blip r:embed="rId3"/>
          <a:stretch>
            <a:fillRect/>
          </a:stretch>
        </p:blipFill>
        <p:spPr>
          <a:xfrm>
            <a:off x="6968214" y="4469682"/>
            <a:ext cx="129227" cy="250378"/>
          </a:xfrm>
          <a:prstGeom prst="rect">
            <a:avLst/>
          </a:prstGeom>
        </p:spPr>
      </p:pic>
    </p:spTree>
    <p:extLst>
      <p:ext uri="{BB962C8B-B14F-4D97-AF65-F5344CB8AC3E}">
        <p14:creationId xmlns:p14="http://schemas.microsoft.com/office/powerpoint/2010/main" val="291795004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循环神经网络</a:t>
            </a:r>
          </a:p>
        </p:txBody>
      </p:sp>
      <p:sp>
        <p:nvSpPr>
          <p:cNvPr id="37" name="Text Placeholder 2"/>
          <p:cNvSpPr txBox="1"/>
          <p:nvPr/>
        </p:nvSpPr>
        <p:spPr>
          <a:xfrm>
            <a:off x="1282274" y="838182"/>
            <a:ext cx="7353726"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循环神经网络</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并非刚性地记忆所有固定长度的序列，而是通过</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隐藏状态</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来存储之前时间步的信息。</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b="1" dirty="0">
                <a:solidFill>
                  <a:srgbClr val="636D78"/>
                </a:solidFill>
                <a:latin typeface="Times New Roman" panose="02020603050405020304" pitchFamily="18" charset="0"/>
                <a:ea typeface="宋体" charset="0"/>
                <a:cs typeface="Times New Roman" panose="02020603050405020304" pitchFamily="18" charset="0"/>
              </a:rPr>
              <a:t>不含隐藏状态的神经网络</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：（回忆感知机）</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考虑一个单隐藏层的多层感知机。设隐藏层的激活函数为      。给定小批量样本                    ，其中批量大小为 𝑛 ，输入为 𝑑 维。隐藏层的输出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通过下式计算：</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其中隐藏层的权重参数                      、偏置参数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，其中隐藏单元的数目为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ℎ</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。因此将按照广播机制相加。把隐藏变量     用作输出层的输入。输出层由下式给出：</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其中，                是输出变量，                  是权重参数，               是输出层的偏置参数。如果是分类问题，我们可以用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softmax</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(𝐎)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来计算输出类别的概率分布。</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7167E9C6-AB97-5C4A-865D-2F03D9393831}"/>
              </a:ext>
            </a:extLst>
          </p:cNvPr>
          <p:cNvPicPr>
            <a:picLocks noChangeAspect="1"/>
          </p:cNvPicPr>
          <p:nvPr/>
        </p:nvPicPr>
        <p:blipFill>
          <a:blip r:embed="rId3"/>
          <a:stretch>
            <a:fillRect/>
          </a:stretch>
        </p:blipFill>
        <p:spPr>
          <a:xfrm>
            <a:off x="6578600" y="1852082"/>
            <a:ext cx="135467" cy="262467"/>
          </a:xfrm>
          <a:prstGeom prst="rect">
            <a:avLst/>
          </a:prstGeom>
        </p:spPr>
      </p:pic>
      <p:pic>
        <p:nvPicPr>
          <p:cNvPr id="6" name="图片 5">
            <a:extLst>
              <a:ext uri="{FF2B5EF4-FFF2-40B4-BE49-F238E27FC236}">
                <a16:creationId xmlns:a16="http://schemas.microsoft.com/office/drawing/2014/main" id="{47650EE1-20D6-CE40-AEF1-08A370CC819A}"/>
              </a:ext>
            </a:extLst>
          </p:cNvPr>
          <p:cNvPicPr>
            <a:picLocks noChangeAspect="1"/>
          </p:cNvPicPr>
          <p:nvPr/>
        </p:nvPicPr>
        <p:blipFill>
          <a:blip r:embed="rId4"/>
          <a:stretch>
            <a:fillRect/>
          </a:stretch>
        </p:blipFill>
        <p:spPr>
          <a:xfrm>
            <a:off x="2258681" y="2167279"/>
            <a:ext cx="831654" cy="224185"/>
          </a:xfrm>
          <a:prstGeom prst="rect">
            <a:avLst/>
          </a:prstGeom>
        </p:spPr>
      </p:pic>
      <p:pic>
        <p:nvPicPr>
          <p:cNvPr id="7" name="图片 6">
            <a:extLst>
              <a:ext uri="{FF2B5EF4-FFF2-40B4-BE49-F238E27FC236}">
                <a16:creationId xmlns:a16="http://schemas.microsoft.com/office/drawing/2014/main" id="{6781C886-9080-0448-ACB9-CD67AFB39B9C}"/>
              </a:ext>
            </a:extLst>
          </p:cNvPr>
          <p:cNvPicPr>
            <a:picLocks noChangeAspect="1"/>
          </p:cNvPicPr>
          <p:nvPr/>
        </p:nvPicPr>
        <p:blipFill>
          <a:blip r:embed="rId5"/>
          <a:stretch>
            <a:fillRect/>
          </a:stretch>
        </p:blipFill>
        <p:spPr>
          <a:xfrm>
            <a:off x="7076017" y="2167279"/>
            <a:ext cx="845027" cy="220133"/>
          </a:xfrm>
          <a:prstGeom prst="rect">
            <a:avLst/>
          </a:prstGeom>
        </p:spPr>
      </p:pic>
      <p:pic>
        <p:nvPicPr>
          <p:cNvPr id="9" name="图片 8">
            <a:extLst>
              <a:ext uri="{FF2B5EF4-FFF2-40B4-BE49-F238E27FC236}">
                <a16:creationId xmlns:a16="http://schemas.microsoft.com/office/drawing/2014/main" id="{690A3E6B-4575-534B-A9B4-87BEA453E4A7}"/>
              </a:ext>
            </a:extLst>
          </p:cNvPr>
          <p:cNvPicPr>
            <a:picLocks noChangeAspect="1"/>
          </p:cNvPicPr>
          <p:nvPr/>
        </p:nvPicPr>
        <p:blipFill>
          <a:blip r:embed="rId6"/>
          <a:stretch>
            <a:fillRect/>
          </a:stretch>
        </p:blipFill>
        <p:spPr>
          <a:xfrm>
            <a:off x="4373033" y="2575244"/>
            <a:ext cx="1765300" cy="228972"/>
          </a:xfrm>
          <a:prstGeom prst="rect">
            <a:avLst/>
          </a:prstGeom>
        </p:spPr>
      </p:pic>
      <p:pic>
        <p:nvPicPr>
          <p:cNvPr id="10" name="图片 9">
            <a:extLst>
              <a:ext uri="{FF2B5EF4-FFF2-40B4-BE49-F238E27FC236}">
                <a16:creationId xmlns:a16="http://schemas.microsoft.com/office/drawing/2014/main" id="{34EFC181-1F10-994C-8466-5D649ADDD826}"/>
              </a:ext>
            </a:extLst>
          </p:cNvPr>
          <p:cNvPicPr>
            <a:picLocks noChangeAspect="1"/>
          </p:cNvPicPr>
          <p:nvPr/>
        </p:nvPicPr>
        <p:blipFill>
          <a:blip r:embed="rId7"/>
          <a:stretch>
            <a:fillRect/>
          </a:stretch>
        </p:blipFill>
        <p:spPr>
          <a:xfrm>
            <a:off x="3864717" y="2968908"/>
            <a:ext cx="944033" cy="206092"/>
          </a:xfrm>
          <a:prstGeom prst="rect">
            <a:avLst/>
          </a:prstGeom>
        </p:spPr>
      </p:pic>
      <p:pic>
        <p:nvPicPr>
          <p:cNvPr id="11" name="图片 10">
            <a:extLst>
              <a:ext uri="{FF2B5EF4-FFF2-40B4-BE49-F238E27FC236}">
                <a16:creationId xmlns:a16="http://schemas.microsoft.com/office/drawing/2014/main" id="{DFA25D9C-6623-864E-A47F-1829524AD7DC}"/>
              </a:ext>
            </a:extLst>
          </p:cNvPr>
          <p:cNvPicPr>
            <a:picLocks noChangeAspect="1"/>
          </p:cNvPicPr>
          <p:nvPr/>
        </p:nvPicPr>
        <p:blipFill>
          <a:blip r:embed="rId8"/>
          <a:stretch>
            <a:fillRect/>
          </a:stretch>
        </p:blipFill>
        <p:spPr>
          <a:xfrm>
            <a:off x="5755218" y="2968909"/>
            <a:ext cx="764536" cy="206092"/>
          </a:xfrm>
          <a:prstGeom prst="rect">
            <a:avLst/>
          </a:prstGeom>
        </p:spPr>
      </p:pic>
      <p:pic>
        <p:nvPicPr>
          <p:cNvPr id="12" name="图片 11">
            <a:extLst>
              <a:ext uri="{FF2B5EF4-FFF2-40B4-BE49-F238E27FC236}">
                <a16:creationId xmlns:a16="http://schemas.microsoft.com/office/drawing/2014/main" id="{47B57242-98D6-3841-BA31-60408D2F6E5E}"/>
              </a:ext>
            </a:extLst>
          </p:cNvPr>
          <p:cNvPicPr>
            <a:picLocks noChangeAspect="1"/>
          </p:cNvPicPr>
          <p:nvPr/>
        </p:nvPicPr>
        <p:blipFill>
          <a:blip r:embed="rId9"/>
          <a:stretch>
            <a:fillRect/>
          </a:stretch>
        </p:blipFill>
        <p:spPr>
          <a:xfrm>
            <a:off x="5435600" y="3243358"/>
            <a:ext cx="137169" cy="177176"/>
          </a:xfrm>
          <a:prstGeom prst="rect">
            <a:avLst/>
          </a:prstGeom>
        </p:spPr>
      </p:pic>
      <p:pic>
        <p:nvPicPr>
          <p:cNvPr id="13" name="图片 12">
            <a:extLst>
              <a:ext uri="{FF2B5EF4-FFF2-40B4-BE49-F238E27FC236}">
                <a16:creationId xmlns:a16="http://schemas.microsoft.com/office/drawing/2014/main" id="{B105B502-0B40-0A4C-985B-2374D7E6C82D}"/>
              </a:ext>
            </a:extLst>
          </p:cNvPr>
          <p:cNvPicPr>
            <a:picLocks noChangeAspect="1"/>
          </p:cNvPicPr>
          <p:nvPr/>
        </p:nvPicPr>
        <p:blipFill>
          <a:blip r:embed="rId10"/>
          <a:stretch>
            <a:fillRect/>
          </a:stretch>
        </p:blipFill>
        <p:spPr>
          <a:xfrm>
            <a:off x="4504267" y="3665408"/>
            <a:ext cx="1500504" cy="237704"/>
          </a:xfrm>
          <a:prstGeom prst="rect">
            <a:avLst/>
          </a:prstGeom>
        </p:spPr>
      </p:pic>
      <p:pic>
        <p:nvPicPr>
          <p:cNvPr id="14" name="图片 13">
            <a:extLst>
              <a:ext uri="{FF2B5EF4-FFF2-40B4-BE49-F238E27FC236}">
                <a16:creationId xmlns:a16="http://schemas.microsoft.com/office/drawing/2014/main" id="{2CE8BD2D-0A1E-0E49-8318-BE49F0997E74}"/>
              </a:ext>
            </a:extLst>
          </p:cNvPr>
          <p:cNvPicPr>
            <a:picLocks noChangeAspect="1"/>
          </p:cNvPicPr>
          <p:nvPr/>
        </p:nvPicPr>
        <p:blipFill>
          <a:blip r:embed="rId11"/>
          <a:stretch>
            <a:fillRect/>
          </a:stretch>
        </p:blipFill>
        <p:spPr>
          <a:xfrm>
            <a:off x="2551323" y="4046323"/>
            <a:ext cx="730250" cy="203944"/>
          </a:xfrm>
          <a:prstGeom prst="rect">
            <a:avLst/>
          </a:prstGeom>
        </p:spPr>
      </p:pic>
      <p:pic>
        <p:nvPicPr>
          <p:cNvPr id="18" name="图片 17">
            <a:extLst>
              <a:ext uri="{FF2B5EF4-FFF2-40B4-BE49-F238E27FC236}">
                <a16:creationId xmlns:a16="http://schemas.microsoft.com/office/drawing/2014/main" id="{E82B58EB-2C8D-CF49-BDD0-E882FF729EC2}"/>
              </a:ext>
            </a:extLst>
          </p:cNvPr>
          <p:cNvPicPr>
            <a:picLocks noChangeAspect="1"/>
          </p:cNvPicPr>
          <p:nvPr/>
        </p:nvPicPr>
        <p:blipFill>
          <a:blip r:embed="rId12"/>
          <a:stretch>
            <a:fillRect/>
          </a:stretch>
        </p:blipFill>
        <p:spPr>
          <a:xfrm>
            <a:off x="4294398" y="4050561"/>
            <a:ext cx="867473" cy="199706"/>
          </a:xfrm>
          <a:prstGeom prst="rect">
            <a:avLst/>
          </a:prstGeom>
        </p:spPr>
      </p:pic>
      <p:pic>
        <p:nvPicPr>
          <p:cNvPr id="23" name="图片 22">
            <a:extLst>
              <a:ext uri="{FF2B5EF4-FFF2-40B4-BE49-F238E27FC236}">
                <a16:creationId xmlns:a16="http://schemas.microsoft.com/office/drawing/2014/main" id="{535DCADE-B5A7-6A47-8596-226C0B6ED021}"/>
              </a:ext>
            </a:extLst>
          </p:cNvPr>
          <p:cNvPicPr>
            <a:picLocks noChangeAspect="1"/>
          </p:cNvPicPr>
          <p:nvPr/>
        </p:nvPicPr>
        <p:blipFill>
          <a:blip r:embed="rId13"/>
          <a:stretch>
            <a:fillRect/>
          </a:stretch>
        </p:blipFill>
        <p:spPr>
          <a:xfrm>
            <a:off x="6174696" y="4048442"/>
            <a:ext cx="692730" cy="199706"/>
          </a:xfrm>
          <a:prstGeom prst="rect">
            <a:avLst/>
          </a:prstGeom>
        </p:spPr>
      </p:pic>
    </p:spTree>
    <p:extLst>
      <p:ext uri="{BB962C8B-B14F-4D97-AF65-F5344CB8AC3E}">
        <p14:creationId xmlns:p14="http://schemas.microsoft.com/office/powerpoint/2010/main" val="177210337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循环神经网络</a:t>
            </a:r>
          </a:p>
        </p:txBody>
      </p:sp>
      <p:sp>
        <p:nvSpPr>
          <p:cNvPr id="37" name="Text Placeholder 2"/>
          <p:cNvSpPr txBox="1"/>
          <p:nvPr/>
        </p:nvSpPr>
        <p:spPr>
          <a:xfrm>
            <a:off x="1282274" y="838182"/>
            <a:ext cx="7353726"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循环神经网络</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并非刚性地记忆所有固定长度的序列，而是通过</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隐藏状态</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来存储之前时间步的信息。</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b="1" dirty="0">
                <a:solidFill>
                  <a:srgbClr val="636D78"/>
                </a:solidFill>
                <a:latin typeface="Times New Roman" panose="02020603050405020304" pitchFamily="18" charset="0"/>
                <a:ea typeface="宋体" charset="0"/>
                <a:cs typeface="Times New Roman" panose="02020603050405020304" pitchFamily="18" charset="0"/>
              </a:rPr>
              <a:t>含隐藏状态的神经网络</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现在我们考虑</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输入数据存在时间相关性</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的情况。假设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是序列中时间步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的小批量输入，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是该时间步的隐藏变量。</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由上式中相邻时间步的隐藏变量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之间的关系可知，这里的</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隐藏变量能够捕捉截至当前时间步的序列的历史信息</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，就像是神经网络当前时间步的状态或记忆一样。因此，该隐藏变量也称为隐藏状态。由于隐藏状态在当前时间步的定义使用了上一时间步的隐藏状态，上式的计算是循环的。</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使用循环计算的网络即</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循环神经网络</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recurrent neural network</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3" name="图片 2">
            <a:extLst>
              <a:ext uri="{FF2B5EF4-FFF2-40B4-BE49-F238E27FC236}">
                <a16:creationId xmlns:a16="http://schemas.microsoft.com/office/drawing/2014/main" id="{AA3C5FC2-DA70-4C47-BC60-18921BB765C9}"/>
              </a:ext>
            </a:extLst>
          </p:cNvPr>
          <p:cNvPicPr>
            <a:picLocks noChangeAspect="1"/>
          </p:cNvPicPr>
          <p:nvPr/>
        </p:nvPicPr>
        <p:blipFill>
          <a:blip r:embed="rId3"/>
          <a:stretch>
            <a:fillRect/>
          </a:stretch>
        </p:blipFill>
        <p:spPr>
          <a:xfrm>
            <a:off x="6189135" y="1921932"/>
            <a:ext cx="778933" cy="194733"/>
          </a:xfrm>
          <a:prstGeom prst="rect">
            <a:avLst/>
          </a:prstGeom>
        </p:spPr>
      </p:pic>
      <p:pic>
        <p:nvPicPr>
          <p:cNvPr id="4" name="图片 3">
            <a:extLst>
              <a:ext uri="{FF2B5EF4-FFF2-40B4-BE49-F238E27FC236}">
                <a16:creationId xmlns:a16="http://schemas.microsoft.com/office/drawing/2014/main" id="{F82A1364-3512-DF4F-91D4-8F0492945D8A}"/>
              </a:ext>
            </a:extLst>
          </p:cNvPr>
          <p:cNvPicPr>
            <a:picLocks noChangeAspect="1"/>
          </p:cNvPicPr>
          <p:nvPr/>
        </p:nvPicPr>
        <p:blipFill>
          <a:blip r:embed="rId4"/>
          <a:stretch>
            <a:fillRect/>
          </a:stretch>
        </p:blipFill>
        <p:spPr>
          <a:xfrm>
            <a:off x="3259863" y="2167465"/>
            <a:ext cx="897270" cy="220757"/>
          </a:xfrm>
          <a:prstGeom prst="rect">
            <a:avLst/>
          </a:prstGeom>
        </p:spPr>
      </p:pic>
      <p:pic>
        <p:nvPicPr>
          <p:cNvPr id="5" name="图片 4">
            <a:extLst>
              <a:ext uri="{FF2B5EF4-FFF2-40B4-BE49-F238E27FC236}">
                <a16:creationId xmlns:a16="http://schemas.microsoft.com/office/drawing/2014/main" id="{897E86C3-FF93-A743-9B2B-83CBE5D7748F}"/>
              </a:ext>
            </a:extLst>
          </p:cNvPr>
          <p:cNvPicPr>
            <a:picLocks noChangeAspect="1"/>
          </p:cNvPicPr>
          <p:nvPr/>
        </p:nvPicPr>
        <p:blipFill>
          <a:blip r:embed="rId5"/>
          <a:stretch>
            <a:fillRect/>
          </a:stretch>
        </p:blipFill>
        <p:spPr>
          <a:xfrm>
            <a:off x="3611772" y="2476761"/>
            <a:ext cx="3138277" cy="243826"/>
          </a:xfrm>
          <a:prstGeom prst="rect">
            <a:avLst/>
          </a:prstGeom>
        </p:spPr>
      </p:pic>
      <p:pic>
        <p:nvPicPr>
          <p:cNvPr id="8" name="图片 7">
            <a:extLst>
              <a:ext uri="{FF2B5EF4-FFF2-40B4-BE49-F238E27FC236}">
                <a16:creationId xmlns:a16="http://schemas.microsoft.com/office/drawing/2014/main" id="{3F583523-3792-C045-8969-2B5FA8DEBBCA}"/>
              </a:ext>
            </a:extLst>
          </p:cNvPr>
          <p:cNvPicPr>
            <a:picLocks noChangeAspect="1"/>
          </p:cNvPicPr>
          <p:nvPr/>
        </p:nvPicPr>
        <p:blipFill>
          <a:blip r:embed="rId6"/>
          <a:stretch>
            <a:fillRect/>
          </a:stretch>
        </p:blipFill>
        <p:spPr>
          <a:xfrm>
            <a:off x="4576233" y="2748773"/>
            <a:ext cx="258233" cy="235448"/>
          </a:xfrm>
          <a:prstGeom prst="rect">
            <a:avLst/>
          </a:prstGeom>
        </p:spPr>
      </p:pic>
      <p:pic>
        <p:nvPicPr>
          <p:cNvPr id="15" name="图片 14">
            <a:extLst>
              <a:ext uri="{FF2B5EF4-FFF2-40B4-BE49-F238E27FC236}">
                <a16:creationId xmlns:a16="http://schemas.microsoft.com/office/drawing/2014/main" id="{B2486ABC-BF24-FF43-9B58-9225442EF029}"/>
              </a:ext>
            </a:extLst>
          </p:cNvPr>
          <p:cNvPicPr>
            <a:picLocks noChangeAspect="1"/>
          </p:cNvPicPr>
          <p:nvPr/>
        </p:nvPicPr>
        <p:blipFill>
          <a:blip r:embed="rId7"/>
          <a:stretch>
            <a:fillRect/>
          </a:stretch>
        </p:blipFill>
        <p:spPr>
          <a:xfrm>
            <a:off x="5050367" y="2755117"/>
            <a:ext cx="436034" cy="229103"/>
          </a:xfrm>
          <a:prstGeom prst="rect">
            <a:avLst/>
          </a:prstGeom>
        </p:spPr>
      </p:pic>
    </p:spTree>
    <p:extLst>
      <p:ext uri="{BB962C8B-B14F-4D97-AF65-F5344CB8AC3E}">
        <p14:creationId xmlns:p14="http://schemas.microsoft.com/office/powerpoint/2010/main" val="40322694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循环神经网络</a:t>
            </a:r>
          </a:p>
        </p:txBody>
      </p:sp>
      <p:sp>
        <p:nvSpPr>
          <p:cNvPr id="37" name="Text Placeholder 2"/>
          <p:cNvSpPr txBox="1"/>
          <p:nvPr/>
        </p:nvSpPr>
        <p:spPr>
          <a:xfrm>
            <a:off x="1282274" y="838182"/>
            <a:ext cx="7353726" cy="39278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循环神经网络</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并非刚性地记忆所有固定长度的序列，而是通过</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隐藏状态</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来存储之前时间步的信息。</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b="1" dirty="0">
                <a:solidFill>
                  <a:srgbClr val="636D78"/>
                </a:solidFill>
                <a:latin typeface="Times New Roman" panose="02020603050405020304" pitchFamily="18" charset="0"/>
                <a:ea typeface="宋体" charset="0"/>
                <a:cs typeface="Times New Roman" panose="02020603050405020304" pitchFamily="18" charset="0"/>
              </a:rPr>
              <a:t>含隐藏状态的神经网络</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值得一提的是，即便在不同时间步，循环神经网络也始终使用同一部分的模型参数。因此，循环神经网络模型参数的数量不随时间步的增加而增长。</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循环神经网络在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3</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个相邻时间步的计算逻辑：</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E774BAD8-F912-AF42-A86D-6DA90DCB3B84}"/>
              </a:ext>
            </a:extLst>
          </p:cNvPr>
          <p:cNvPicPr>
            <a:picLocks noChangeAspect="1"/>
          </p:cNvPicPr>
          <p:nvPr/>
        </p:nvPicPr>
        <p:blipFill>
          <a:blip r:embed="rId3"/>
          <a:stretch>
            <a:fillRect/>
          </a:stretch>
        </p:blipFill>
        <p:spPr>
          <a:xfrm>
            <a:off x="2384395" y="2870201"/>
            <a:ext cx="4319164" cy="1895816"/>
          </a:xfrm>
          <a:prstGeom prst="rect">
            <a:avLst/>
          </a:prstGeom>
        </p:spPr>
      </p:pic>
    </p:spTree>
    <p:extLst>
      <p:ext uri="{BB962C8B-B14F-4D97-AF65-F5344CB8AC3E}">
        <p14:creationId xmlns:p14="http://schemas.microsoft.com/office/powerpoint/2010/main" val="325008673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34560</TotalTime>
  <Words>1205</Words>
  <Application>Microsoft Macintosh PowerPoint</Application>
  <PresentationFormat>全屏显示(16:9)</PresentationFormat>
  <Paragraphs>82</Paragraphs>
  <Slides>13</Slides>
  <Notes>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vt:i4>
      </vt:variant>
    </vt:vector>
  </HeadingPairs>
  <TitlesOfParts>
    <vt:vector size="23" baseType="lpstr">
      <vt:lpstr>等线</vt:lpstr>
      <vt:lpstr>等线 Light</vt:lpstr>
      <vt:lpstr>SimHei</vt:lpstr>
      <vt:lpstr>SimHei</vt:lpstr>
      <vt:lpstr>宋体</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1517</cp:revision>
  <dcterms:created xsi:type="dcterms:W3CDTF">2021-03-08T10:19:15Z</dcterms:created>
  <dcterms:modified xsi:type="dcterms:W3CDTF">2021-05-24T14:24:19Z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2052-3.3.1.5149</vt:lpwstr>
  </property>
</Properties>
</file>